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5" r:id="rId4"/>
    <p:sldId id="259" r:id="rId5"/>
    <p:sldId id="266" r:id="rId6"/>
    <p:sldId id="260" r:id="rId7"/>
    <p:sldId id="267" r:id="rId8"/>
    <p:sldId id="261" r:id="rId9"/>
    <p:sldId id="268" r:id="rId10"/>
    <p:sldId id="262" r:id="rId11"/>
    <p:sldId id="270" r:id="rId12"/>
    <p:sldId id="263" r:id="rId13"/>
    <p:sldId id="269"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224" autoAdjust="0"/>
  </p:normalViewPr>
  <p:slideViewPr>
    <p:cSldViewPr>
      <p:cViewPr>
        <p:scale>
          <a:sx n="80" d="100"/>
          <a:sy n="80" d="100"/>
        </p:scale>
        <p:origin x="-105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2CE62D5-1951-42A8-8379-E92D0325F4EF}" type="datetimeFigureOut">
              <a:rPr lang="es-CO" smtClean="0"/>
              <a:t>28/05/2019</a:t>
            </a:fld>
            <a:endParaRPr lang="es-CO"/>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s-CO"/>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D0CFB-3039-472A-A712-5C7AD5D1BB86}" type="slidenum">
              <a:rPr lang="es-CO" smtClean="0"/>
              <a:t>‹Nº›</a:t>
            </a:fld>
            <a:endParaRPr lang="es-CO"/>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2CE62D5-1951-42A8-8379-E92D0325F4EF}" type="datetimeFigureOut">
              <a:rPr lang="es-CO" smtClean="0"/>
              <a:t>28/05/2019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F2D0CFB-3039-472A-A712-5C7AD5D1BB86}" type="slidenum">
              <a:rPr lang="es-CO" smtClean="0"/>
              <a:t>‹Nº›</a:t>
            </a:fld>
            <a:endParaRPr lang="es-CO"/>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2CE62D5-1951-42A8-8379-E92D0325F4EF}" type="datetimeFigureOut">
              <a:rPr lang="es-CO" smtClean="0"/>
              <a:t>28/05/2019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F2D0CFB-3039-472A-A712-5C7AD5D1BB86}" type="slidenum">
              <a:rPr lang="es-CO" smtClean="0"/>
              <a:t>‹Nº›</a:t>
            </a:fld>
            <a:endParaRPr lang="es-CO"/>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2CE62D5-1951-42A8-8379-E92D0325F4EF}" type="datetimeFigureOut">
              <a:rPr lang="es-CO" smtClean="0"/>
              <a:t>28/05/2019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F2D0CFB-3039-472A-A712-5C7AD5D1BB86}" type="slidenum">
              <a:rPr lang="es-CO" smtClean="0"/>
              <a:t>‹Nº›</a:t>
            </a:fld>
            <a:endParaRPr lang="es-CO"/>
          </a:p>
        </p:txBody>
      </p:sp>
      <p:sp>
        <p:nvSpPr>
          <p:cNvPr id="11" name="Title 10"/>
          <p:cNvSpPr>
            <a:spLocks noGrp="1"/>
          </p:cNvSpPr>
          <p:nvPr>
            <p:ph type="title"/>
          </p:nvPr>
        </p:nvSpPr>
        <p:spPr/>
        <p:txBody>
          <a:bodyPr/>
          <a:lstStyle/>
          <a:p>
            <a:r>
              <a:rPr lang="es-ES" smtClean="0"/>
              <a:t>Haga clic para modificar el estilo de título del patrón</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2CE62D5-1951-42A8-8379-E92D0325F4EF}" type="datetimeFigureOut">
              <a:rPr lang="es-CO" smtClean="0"/>
              <a:t>28/05/2019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F2D0CFB-3039-472A-A712-5C7AD5D1BB86}" type="slidenum">
              <a:rPr lang="es-CO" smtClean="0"/>
              <a:t>‹Nº›</a:t>
            </a:fld>
            <a:endParaRPr lang="es-CO"/>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2CE62D5-1951-42A8-8379-E92D0325F4EF}" type="datetimeFigureOut">
              <a:rPr lang="es-CO" smtClean="0"/>
              <a:t>28/05/2019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F2D0CFB-3039-472A-A712-5C7AD5D1BB86}" type="slidenum">
              <a:rPr lang="es-CO" smtClean="0"/>
              <a:t>‹Nº›</a:t>
            </a:fld>
            <a:endParaRPr lang="es-CO"/>
          </a:p>
        </p:txBody>
      </p:sp>
      <p:sp>
        <p:nvSpPr>
          <p:cNvPr id="12" name="Title 1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2CE62D5-1951-42A8-8379-E92D0325F4EF}" type="datetimeFigureOut">
              <a:rPr lang="es-CO" smtClean="0"/>
              <a:t>28/05/2019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F2D0CFB-3039-472A-A712-5C7AD5D1BB86}" type="slidenum">
              <a:rPr lang="es-CO" smtClean="0"/>
              <a:t>‹Nº›</a:t>
            </a:fld>
            <a:endParaRPr lang="es-CO"/>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2CE62D5-1951-42A8-8379-E92D0325F4EF}" type="datetimeFigureOut">
              <a:rPr lang="es-CO" smtClean="0"/>
              <a:t>28/05/2019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DF2D0CFB-3039-472A-A712-5C7AD5D1BB86}" type="slidenum">
              <a:rPr lang="es-CO" smtClean="0"/>
              <a:t>‹Nº›</a:t>
            </a:fld>
            <a:endParaRPr lang="es-CO"/>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CE62D5-1951-42A8-8379-E92D0325F4EF}" type="datetimeFigureOut">
              <a:rPr lang="es-CO" smtClean="0"/>
              <a:t>28/05/2019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DF2D0CFB-3039-472A-A712-5C7AD5D1BB86}"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2CE62D5-1951-42A8-8379-E92D0325F4EF}" type="datetimeFigureOut">
              <a:rPr lang="es-CO" smtClean="0"/>
              <a:t>28/05/2019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F2D0CFB-3039-472A-A712-5C7AD5D1BB86}"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2CE62D5-1951-42A8-8379-E92D0325F4EF}" type="datetimeFigureOut">
              <a:rPr lang="es-CO" smtClean="0"/>
              <a:t>28/05/2019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F2D0CFB-3039-472A-A712-5C7AD5D1BB86}"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2CE62D5-1951-42A8-8379-E92D0325F4EF}" type="datetimeFigureOut">
              <a:rPr lang="es-CO" smtClean="0"/>
              <a:t>28/05/2019</a:t>
            </a:fld>
            <a:endParaRPr lang="es-CO"/>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CO"/>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DF2D0CFB-3039-472A-A712-5C7AD5D1BB86}"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faviconico.org/" TargetMode="External"/><Relationship Id="rId2" Type="http://schemas.openxmlformats.org/officeDocument/2006/relationships/hyperlink" Target="http://tools.dynamicdrive.com/favic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1387736"/>
            <a:ext cx="8114067" cy="3841464"/>
          </a:xfrm>
        </p:spPr>
        <p:txBody>
          <a:bodyPr>
            <a:normAutofit/>
          </a:bodyPr>
          <a:lstStyle/>
          <a:p>
            <a:r>
              <a:rPr lang="es-CO" b="1" dirty="0">
                <a:latin typeface="Arial" panose="020B0604020202020204" pitchFamily="34" charset="0"/>
                <a:cs typeface="Arial" panose="020B0604020202020204" pitchFamily="34" charset="0"/>
              </a:rPr>
              <a:t>INSETAR IMÁGENES EN HTML</a:t>
            </a:r>
            <a:r>
              <a:rPr lang="es-CO" dirty="0"/>
              <a:t/>
            </a:r>
            <a:br>
              <a:rPr lang="es-CO" dirty="0"/>
            </a:br>
            <a:endParaRPr lang="es-CO" dirty="0"/>
          </a:p>
        </p:txBody>
      </p:sp>
    </p:spTree>
    <p:extLst>
      <p:ext uri="{BB962C8B-B14F-4D97-AF65-F5344CB8AC3E}">
        <p14:creationId xmlns:p14="http://schemas.microsoft.com/office/powerpoint/2010/main" val="243781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22714"/>
          </a:xfrm>
        </p:spPr>
        <p:txBody>
          <a:bodyPr/>
          <a:lstStyle/>
          <a:p>
            <a:pPr algn="l"/>
            <a:r>
              <a:rPr lang="es-CO" sz="2800" b="1" dirty="0" smtClean="0">
                <a:solidFill>
                  <a:srgbClr val="FF0000"/>
                </a:solidFill>
                <a:latin typeface="Arial" panose="020B0604020202020204" pitchFamily="34" charset="0"/>
                <a:cs typeface="Arial" panose="020B0604020202020204" pitchFamily="34" charset="0"/>
              </a:rPr>
              <a:t>- IMAGEN </a:t>
            </a:r>
            <a:r>
              <a:rPr lang="es-CO" sz="2800" b="1" dirty="0">
                <a:solidFill>
                  <a:srgbClr val="FF0000"/>
                </a:solidFill>
                <a:latin typeface="Arial" panose="020B0604020202020204" pitchFamily="34" charset="0"/>
                <a:cs typeface="Arial" panose="020B0604020202020204" pitchFamily="34" charset="0"/>
              </a:rPr>
              <a:t>DE </a:t>
            </a:r>
            <a:r>
              <a:rPr lang="es-CO" sz="2800" b="1" dirty="0" smtClean="0">
                <a:solidFill>
                  <a:srgbClr val="FF0000"/>
                </a:solidFill>
                <a:latin typeface="Arial" panose="020B0604020202020204" pitchFamily="34" charset="0"/>
                <a:cs typeface="Arial" panose="020B0604020202020204" pitchFamily="34" charset="0"/>
              </a:rPr>
              <a:t>FONDO</a:t>
            </a:r>
            <a:r>
              <a:rPr lang="es-CO" sz="2800" b="1" dirty="0" smtClean="0">
                <a:latin typeface="Arial" panose="020B0604020202020204" pitchFamily="34" charset="0"/>
                <a:cs typeface="Arial" panose="020B0604020202020204" pitchFamily="34" charset="0"/>
              </a:rPr>
              <a:t/>
            </a:r>
            <a:br>
              <a:rPr lang="es-CO" sz="2800" b="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Para poner una imagen de fondo con HTML es necesario agregar el atributo </a:t>
            </a:r>
            <a:r>
              <a:rPr lang="es-CO" sz="2800" i="1" dirty="0" err="1">
                <a:latin typeface="Arial" panose="020B0604020202020204" pitchFamily="34" charset="0"/>
                <a:cs typeface="Arial" panose="020B0604020202020204" pitchFamily="34" charset="0"/>
              </a:rPr>
              <a:t>background</a:t>
            </a:r>
            <a:r>
              <a:rPr lang="es-CO" sz="2800" i="1" dirty="0">
                <a:latin typeface="Arial" panose="020B0604020202020204" pitchFamily="34" charset="0"/>
                <a:cs typeface="Arial" panose="020B0604020202020204" pitchFamily="34" charset="0"/>
              </a:rPr>
              <a:t> </a:t>
            </a:r>
            <a:r>
              <a:rPr lang="es-CO" sz="2800" dirty="0">
                <a:latin typeface="Arial" panose="020B0604020202020204" pitchFamily="34" charset="0"/>
                <a:cs typeface="Arial" panose="020B0604020202020204" pitchFamily="34" charset="0"/>
              </a:rPr>
              <a:t>al </a:t>
            </a:r>
            <a:r>
              <a:rPr lang="es-CO" sz="2800" dirty="0" err="1">
                <a:latin typeface="Arial" panose="020B0604020202020204" pitchFamily="34" charset="0"/>
                <a:cs typeface="Arial" panose="020B0604020202020204" pitchFamily="34" charset="0"/>
              </a:rPr>
              <a:t>tag</a:t>
            </a:r>
            <a:r>
              <a:rPr lang="es-CO" sz="2800" dirty="0">
                <a:latin typeface="Arial" panose="020B0604020202020204" pitchFamily="34" charset="0"/>
                <a:cs typeface="Arial" panose="020B0604020202020204" pitchFamily="34" charset="0"/>
              </a:rPr>
              <a:t> &lt;</a:t>
            </a:r>
            <a:r>
              <a:rPr lang="es-CO" sz="2800" dirty="0" err="1">
                <a:latin typeface="Arial" panose="020B0604020202020204" pitchFamily="34" charset="0"/>
                <a:cs typeface="Arial" panose="020B0604020202020204" pitchFamily="34" charset="0"/>
              </a:rPr>
              <a:t>body</a:t>
            </a:r>
            <a:r>
              <a:rPr lang="es-CO" sz="2800" dirty="0">
                <a:latin typeface="Arial" panose="020B0604020202020204" pitchFamily="34" charset="0"/>
                <a:cs typeface="Arial" panose="020B0604020202020204" pitchFamily="34" charset="0"/>
              </a:rPr>
              <a:t>&gt; y hacer referencia a una imagen. Ejemplo</a:t>
            </a:r>
            <a:r>
              <a:rPr lang="es-CO" sz="2800" dirty="0" smtClean="0">
                <a:latin typeface="Arial" panose="020B0604020202020204" pitchFamily="34" charset="0"/>
                <a:cs typeface="Arial" panose="020B0604020202020204" pitchFamily="34" charset="0"/>
              </a:rPr>
              <a:t>:</a:t>
            </a:r>
            <a:br>
              <a:rPr lang="es-CO" sz="2800"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&lt;</a:t>
            </a:r>
            <a:r>
              <a:rPr lang="es-CO" sz="2800" b="1" i="1" dirty="0" err="1">
                <a:latin typeface="Arial" panose="020B0604020202020204" pitchFamily="34" charset="0"/>
                <a:cs typeface="Arial" panose="020B0604020202020204" pitchFamily="34" charset="0"/>
              </a:rPr>
              <a:t>body</a:t>
            </a:r>
            <a:r>
              <a:rPr lang="es-CO" sz="2800" b="1" i="1" dirty="0">
                <a:latin typeface="Arial" panose="020B0604020202020204" pitchFamily="34" charset="0"/>
                <a:cs typeface="Arial" panose="020B0604020202020204" pitchFamily="34" charset="0"/>
              </a:rPr>
              <a:t> </a:t>
            </a:r>
            <a:r>
              <a:rPr lang="es-CO" sz="2800" b="1" i="1" dirty="0" err="1">
                <a:latin typeface="Arial" panose="020B0604020202020204" pitchFamily="34" charset="0"/>
                <a:cs typeface="Arial" panose="020B0604020202020204" pitchFamily="34" charset="0"/>
              </a:rPr>
              <a:t>background</a:t>
            </a:r>
            <a:r>
              <a:rPr lang="es-CO" sz="2800" b="1" i="1" dirty="0">
                <a:latin typeface="Arial" panose="020B0604020202020204" pitchFamily="34" charset="0"/>
                <a:cs typeface="Arial" panose="020B0604020202020204" pitchFamily="34" charset="0"/>
              </a:rPr>
              <a:t>="fondo.jpg"&gt;</a:t>
            </a:r>
            <a:r>
              <a:rPr lang="es-CO" dirty="0"/>
              <a:t/>
            </a:r>
            <a:br>
              <a:rPr lang="es-CO" dirty="0"/>
            </a:br>
            <a:endParaRPr lang="es-CO" dirty="0"/>
          </a:p>
        </p:txBody>
      </p:sp>
    </p:spTree>
    <p:extLst>
      <p:ext uri="{BB962C8B-B14F-4D97-AF65-F5344CB8AC3E}">
        <p14:creationId xmlns:p14="http://schemas.microsoft.com/office/powerpoint/2010/main" val="17393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25" t="16978" r="79666" b="80410"/>
          <a:stretch/>
        </p:blipFill>
        <p:spPr bwMode="auto">
          <a:xfrm>
            <a:off x="179512" y="260648"/>
            <a:ext cx="8832428" cy="818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374" r="102" b="6251"/>
          <a:stretch/>
        </p:blipFill>
        <p:spPr bwMode="auto">
          <a:xfrm>
            <a:off x="319935" y="1397158"/>
            <a:ext cx="8551582"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424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4722"/>
          </a:xfrm>
        </p:spPr>
        <p:txBody>
          <a:bodyPr>
            <a:normAutofit fontScale="90000"/>
          </a:bodyPr>
          <a:lstStyle/>
          <a:p>
            <a:pPr algn="l"/>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3100" b="1" dirty="0">
                <a:solidFill>
                  <a:srgbClr val="FF0000"/>
                </a:solidFill>
                <a:latin typeface="Arial" panose="020B0604020202020204" pitchFamily="34" charset="0"/>
                <a:cs typeface="Arial" panose="020B0604020202020204" pitchFamily="34" charset="0"/>
              </a:rPr>
              <a:t/>
            </a:r>
            <a:br>
              <a:rPr lang="es-CO" sz="3100" b="1" dirty="0">
                <a:solidFill>
                  <a:srgbClr val="FF0000"/>
                </a:solidFill>
                <a:latin typeface="Arial" panose="020B0604020202020204" pitchFamily="34" charset="0"/>
                <a:cs typeface="Arial" panose="020B0604020202020204" pitchFamily="34" charset="0"/>
              </a:rPr>
            </a:br>
            <a:r>
              <a:rPr lang="es-CO" sz="3100" b="1" dirty="0">
                <a:solidFill>
                  <a:srgbClr val="FF0000"/>
                </a:solidFill>
                <a:latin typeface="Arial" panose="020B0604020202020204" pitchFamily="34" charset="0"/>
                <a:cs typeface="Arial" panose="020B0604020202020204" pitchFamily="34" charset="0"/>
              </a:rPr>
              <a:t>-</a:t>
            </a:r>
            <a:r>
              <a:rPr lang="es-CO" sz="3100" b="1" dirty="0" smtClean="0">
                <a:solidFill>
                  <a:srgbClr val="FF0000"/>
                </a:solidFill>
                <a:latin typeface="Arial" panose="020B0604020202020204" pitchFamily="34" charset="0"/>
                <a:cs typeface="Arial" panose="020B0604020202020204" pitchFamily="34" charset="0"/>
              </a:rPr>
              <a:t> </a:t>
            </a:r>
            <a:r>
              <a:rPr lang="es-CO" sz="3100" b="1" dirty="0">
                <a:solidFill>
                  <a:srgbClr val="FF0000"/>
                </a:solidFill>
                <a:latin typeface="Arial" panose="020B0604020202020204" pitchFamily="34" charset="0"/>
                <a:cs typeface="Arial" panose="020B0604020202020204" pitchFamily="34" charset="0"/>
              </a:rPr>
              <a:t>AÑADIR UN FAVICON A TU </a:t>
            </a:r>
            <a:r>
              <a:rPr lang="es-CO" sz="3100" b="1" dirty="0" smtClean="0">
                <a:solidFill>
                  <a:srgbClr val="FF0000"/>
                </a:solidFill>
                <a:latin typeface="Arial" panose="020B0604020202020204" pitchFamily="34" charset="0"/>
                <a:cs typeface="Arial" panose="020B0604020202020204" pitchFamily="34" charset="0"/>
              </a:rPr>
              <a:t>WEB</a:t>
            </a:r>
            <a:r>
              <a:rPr lang="es-CO" sz="3100" b="1" dirty="0" smtClean="0">
                <a:latin typeface="Arial" panose="020B0604020202020204" pitchFamily="34" charset="0"/>
                <a:cs typeface="Arial" panose="020B0604020202020204" pitchFamily="34" charset="0"/>
              </a:rPr>
              <a:t/>
            </a:r>
            <a:br>
              <a:rPr lang="es-CO" sz="3100" b="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Los </a:t>
            </a:r>
            <a:r>
              <a:rPr lang="es-CO" sz="3100" dirty="0" err="1">
                <a:latin typeface="Arial" panose="020B0604020202020204" pitchFamily="34" charset="0"/>
                <a:cs typeface="Arial" panose="020B0604020202020204" pitchFamily="34" charset="0"/>
              </a:rPr>
              <a:t>favicon</a:t>
            </a:r>
            <a:r>
              <a:rPr lang="es-CO" sz="3100" dirty="0">
                <a:latin typeface="Arial" panose="020B0604020202020204" pitchFamily="34" charset="0"/>
                <a:cs typeface="Arial" panose="020B0604020202020204" pitchFamily="34" charset="0"/>
              </a:rPr>
              <a:t> </a:t>
            </a:r>
            <a:r>
              <a:rPr lang="es-CO" sz="3100" dirty="0" smtClean="0">
                <a:latin typeface="Arial" panose="020B0604020202020204" pitchFamily="34" charset="0"/>
                <a:cs typeface="Arial" panose="020B0604020202020204" pitchFamily="34" charset="0"/>
              </a:rPr>
              <a:t>son pequeñas </a:t>
            </a:r>
            <a:r>
              <a:rPr lang="es-CO" sz="3100" dirty="0">
                <a:latin typeface="Arial" panose="020B0604020202020204" pitchFamily="34" charset="0"/>
                <a:cs typeface="Arial" panose="020B0604020202020204" pitchFamily="34" charset="0"/>
              </a:rPr>
              <a:t>imágenes personalizadas que aparecen en la barra de direcciones del </a:t>
            </a:r>
            <a:r>
              <a:rPr lang="es-CO" sz="3100" dirty="0" smtClean="0">
                <a:latin typeface="Arial" panose="020B0604020202020204" pitchFamily="34" charset="0"/>
                <a:cs typeface="Arial" panose="020B0604020202020204" pitchFamily="34" charset="0"/>
              </a:rPr>
              <a:t>navegador </a:t>
            </a:r>
            <a:r>
              <a:rPr lang="es-CO" sz="3100" dirty="0">
                <a:latin typeface="Arial" panose="020B0604020202020204" pitchFamily="34" charset="0"/>
                <a:cs typeface="Arial" panose="020B0604020202020204" pitchFamily="34" charset="0"/>
              </a:rPr>
              <a:t>y </a:t>
            </a:r>
            <a:r>
              <a:rPr lang="es-CO" sz="3100" dirty="0" smtClean="0">
                <a:latin typeface="Arial" panose="020B0604020202020204" pitchFamily="34" charset="0"/>
                <a:cs typeface="Arial" panose="020B0604020202020204" pitchFamily="34" charset="0"/>
              </a:rPr>
              <a:t>al </a:t>
            </a:r>
            <a:r>
              <a:rPr lang="es-CO" sz="3100" dirty="0">
                <a:latin typeface="Arial" panose="020B0604020202020204" pitchFamily="34" charset="0"/>
                <a:cs typeface="Arial" panose="020B0604020202020204" pitchFamily="34" charset="0"/>
              </a:rPr>
              <a:t>lado de </a:t>
            </a:r>
            <a:r>
              <a:rPr lang="es-CO" sz="3100" dirty="0" smtClean="0">
                <a:latin typeface="Arial" panose="020B0604020202020204" pitchFamily="34" charset="0"/>
                <a:cs typeface="Arial" panose="020B0604020202020204" pitchFamily="34" charset="0"/>
              </a:rPr>
              <a:t>las páginas en favoritos</a:t>
            </a:r>
            <a:r>
              <a:rPr lang="es-CO" sz="3100" dirty="0">
                <a:latin typeface="Arial" panose="020B0604020202020204" pitchFamily="34" charset="0"/>
                <a:cs typeface="Arial" panose="020B0604020202020204" pitchFamily="34" charset="0"/>
              </a:rPr>
              <a:t>. </a:t>
            </a:r>
            <a:r>
              <a:rPr lang="es-CO" sz="3100" dirty="0" smtClean="0">
                <a:latin typeface="Arial" panose="020B0604020202020204" pitchFamily="34" charset="0"/>
                <a:cs typeface="Arial" panose="020B0604020202020204" pitchFamily="34" charset="0"/>
              </a:rPr>
              <a:t>El siguiente código lo debes colocar en la parte de &lt;head&gt; para que </a:t>
            </a:r>
            <a:r>
              <a:rPr lang="es-CO" sz="3100" dirty="0" err="1" smtClean="0">
                <a:latin typeface="Arial" panose="020B0604020202020204" pitchFamily="34" charset="0"/>
                <a:cs typeface="Arial" panose="020B0604020202020204" pitchFamily="34" charset="0"/>
              </a:rPr>
              <a:t>apareza</a:t>
            </a:r>
            <a:r>
              <a:rPr lang="es-CO" sz="3100" dirty="0" smtClean="0">
                <a:latin typeface="Arial" panose="020B0604020202020204" pitchFamily="34" charset="0"/>
                <a:cs typeface="Arial" panose="020B0604020202020204" pitchFamily="34" charset="0"/>
              </a:rPr>
              <a:t> tu </a:t>
            </a:r>
            <a:r>
              <a:rPr lang="es-CO" sz="3100" dirty="0" err="1" smtClean="0">
                <a:latin typeface="Arial" panose="020B0604020202020204" pitchFamily="34" charset="0"/>
                <a:cs typeface="Arial" panose="020B0604020202020204" pitchFamily="34" charset="0"/>
              </a:rPr>
              <a:t>favicon</a:t>
            </a:r>
            <a:r>
              <a:rPr lang="es-CO" sz="3100" dirty="0" smtClean="0">
                <a:latin typeface="Arial" panose="020B0604020202020204" pitchFamily="34" charset="0"/>
                <a:cs typeface="Arial" panose="020B0604020202020204" pitchFamily="34" charset="0"/>
              </a:rPr>
              <a:t>:</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&lt;link </a:t>
            </a:r>
            <a:r>
              <a:rPr lang="en-US" sz="3100" b="1" i="1" dirty="0" err="1">
                <a:latin typeface="Arial" panose="020B0604020202020204" pitchFamily="34" charset="0"/>
                <a:cs typeface="Arial" panose="020B0604020202020204" pitchFamily="34" charset="0"/>
              </a:rPr>
              <a:t>rel</a:t>
            </a:r>
            <a:r>
              <a:rPr lang="en-US" sz="3100" b="1" i="1" dirty="0">
                <a:latin typeface="Arial" panose="020B0604020202020204" pitchFamily="34" charset="0"/>
                <a:cs typeface="Arial" panose="020B0604020202020204" pitchFamily="34" charset="0"/>
              </a:rPr>
              <a:t>="shortcut icon" </a:t>
            </a:r>
            <a:r>
              <a:rPr lang="en-US" sz="3100" b="1" i="1" dirty="0" err="1">
                <a:latin typeface="Arial" panose="020B0604020202020204" pitchFamily="34" charset="0"/>
                <a:cs typeface="Arial" panose="020B0604020202020204" pitchFamily="34" charset="0"/>
              </a:rPr>
              <a:t>href</a:t>
            </a:r>
            <a:r>
              <a:rPr lang="en-US" sz="3100" b="1" i="1" dirty="0">
                <a:latin typeface="Arial" panose="020B0604020202020204" pitchFamily="34" charset="0"/>
                <a:cs typeface="Arial" panose="020B0604020202020204" pitchFamily="34" charset="0"/>
              </a:rPr>
              <a:t>="http://www.miweb.com/favicon.ico</a:t>
            </a:r>
            <a:r>
              <a:rPr lang="en-US" sz="3100" b="1" i="1" dirty="0" smtClean="0">
                <a:latin typeface="Arial" panose="020B0604020202020204" pitchFamily="34" charset="0"/>
                <a:cs typeface="Arial" panose="020B0604020202020204" pitchFamily="34" charset="0"/>
              </a:rPr>
              <a:t>"&gt;</a:t>
            </a:r>
            <a:br>
              <a:rPr lang="en-US" sz="3100" b="1" i="1" dirty="0" smtClean="0">
                <a:latin typeface="Arial" panose="020B0604020202020204" pitchFamily="34" charset="0"/>
                <a:cs typeface="Arial" panose="020B0604020202020204" pitchFamily="34" charset="0"/>
              </a:rPr>
            </a:b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En internet tenemos muchas herramientas online para realizar estas imágenes. Entre ellos están</a:t>
            </a:r>
            <a:r>
              <a:rPr lang="es-CO" sz="3100" dirty="0" smtClean="0">
                <a:latin typeface="Arial" panose="020B0604020202020204" pitchFamily="34" charset="0"/>
                <a:cs typeface="Arial" panose="020B0604020202020204" pitchFamily="34" charset="0"/>
              </a:rPr>
              <a:t>:</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b="1" dirty="0">
                <a:latin typeface="Arial" panose="020B0604020202020204" pitchFamily="34" charset="0"/>
                <a:cs typeface="Arial" panose="020B0604020202020204" pitchFamily="34" charset="0"/>
                <a:hlinkClick r:id="rId2"/>
              </a:rPr>
              <a:t>http://tools.dynamicdrive.com/favicon/</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b="1" dirty="0">
                <a:latin typeface="Arial" panose="020B0604020202020204" pitchFamily="34" charset="0"/>
                <a:cs typeface="Arial" panose="020B0604020202020204" pitchFamily="34" charset="0"/>
                <a:hlinkClick r:id="rId3"/>
              </a:rPr>
              <a:t>http://www.faviconico.org/</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2700" b="1" i="1" dirty="0">
                <a:latin typeface="Arial" panose="020B0604020202020204" pitchFamily="34" charset="0"/>
                <a:cs typeface="Arial" panose="020B0604020202020204" pitchFamily="34" charset="0"/>
              </a:rPr>
              <a:t/>
            </a:r>
            <a:br>
              <a:rPr lang="es-CO" sz="2700" b="1" i="1" dirty="0">
                <a:latin typeface="Arial" panose="020B0604020202020204" pitchFamily="34" charset="0"/>
                <a:cs typeface="Arial" panose="020B0604020202020204" pitchFamily="34" charset="0"/>
              </a:rPr>
            </a:br>
            <a:r>
              <a:rPr lang="es-CO" dirty="0"/>
              <a:t/>
            </a:r>
            <a:br>
              <a:rPr lang="es-CO" dirty="0"/>
            </a:br>
            <a:endParaRPr lang="es-CO" dirty="0"/>
          </a:p>
        </p:txBody>
      </p:sp>
    </p:spTree>
    <p:extLst>
      <p:ext uri="{BB962C8B-B14F-4D97-AF65-F5344CB8AC3E}">
        <p14:creationId xmlns:p14="http://schemas.microsoft.com/office/powerpoint/2010/main" val="1129959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82" t="37687" r="58279" b="59515"/>
          <a:stretch/>
        </p:blipFill>
        <p:spPr bwMode="auto">
          <a:xfrm>
            <a:off x="323528" y="275472"/>
            <a:ext cx="8640960" cy="63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1563" b="90298"/>
          <a:stretch/>
        </p:blipFill>
        <p:spPr bwMode="auto">
          <a:xfrm>
            <a:off x="784150" y="1196752"/>
            <a:ext cx="7719716" cy="229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2967" r="28517" b="88781"/>
          <a:stretch/>
        </p:blipFill>
        <p:spPr bwMode="auto">
          <a:xfrm>
            <a:off x="784150" y="4077072"/>
            <a:ext cx="7786928"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868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0" y="274638"/>
            <a:ext cx="8229600" cy="6394722"/>
          </a:xfrm>
        </p:spPr>
        <p:txBody>
          <a:bodyPr>
            <a:normAutofit fontScale="90000"/>
          </a:bodyPr>
          <a:lstStyle/>
          <a:p>
            <a:pPr algn="l"/>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3100" b="1" dirty="0" smtClean="0">
                <a:solidFill>
                  <a:srgbClr val="FF0000"/>
                </a:solidFill>
                <a:latin typeface="Arial" panose="020B0604020202020204" pitchFamily="34" charset="0"/>
                <a:cs typeface="Arial" panose="020B0604020202020204" pitchFamily="34" charset="0"/>
              </a:rPr>
              <a:t>- POSICION DE LA IMAGEN</a:t>
            </a:r>
            <a:r>
              <a:rPr lang="es-CO" sz="3100" b="1" dirty="0" smtClean="0">
                <a:latin typeface="Arial" panose="020B0604020202020204" pitchFamily="34" charset="0"/>
                <a:cs typeface="Arial" panose="020B0604020202020204" pitchFamily="34" charset="0"/>
              </a:rPr>
              <a:t/>
            </a:r>
            <a:br>
              <a:rPr lang="es-CO" sz="3100" b="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Se refiere al posicionamiento de una imagen en una página web, puede ser relativo o absoluto, también se desplaza dependiendo de los valores que le coloquemos a top, </a:t>
            </a:r>
            <a:r>
              <a:rPr lang="es-CO" sz="3100" dirty="0" err="1" smtClean="0">
                <a:latin typeface="Arial" panose="020B0604020202020204" pitchFamily="34" charset="0"/>
                <a:cs typeface="Arial" panose="020B0604020202020204" pitchFamily="34" charset="0"/>
              </a:rPr>
              <a:t>right</a:t>
            </a:r>
            <a:r>
              <a:rPr lang="es-CO" sz="3100" dirty="0" smtClean="0">
                <a:latin typeface="Arial" panose="020B0604020202020204" pitchFamily="34" charset="0"/>
                <a:cs typeface="Arial" panose="020B0604020202020204" pitchFamily="34" charset="0"/>
              </a:rPr>
              <a:t>, </a:t>
            </a:r>
            <a:r>
              <a:rPr lang="es-CO" sz="3100" dirty="0" err="1" smtClean="0">
                <a:latin typeface="Arial" panose="020B0604020202020204" pitchFamily="34" charset="0"/>
                <a:cs typeface="Arial" panose="020B0604020202020204" pitchFamily="34" charset="0"/>
              </a:rPr>
              <a:t>bottom</a:t>
            </a:r>
            <a:r>
              <a:rPr lang="es-CO" sz="3100" dirty="0">
                <a:latin typeface="Arial" panose="020B0604020202020204" pitchFamily="34" charset="0"/>
                <a:cs typeface="Arial" panose="020B0604020202020204" pitchFamily="34" charset="0"/>
              </a:rPr>
              <a:t> </a:t>
            </a:r>
            <a:r>
              <a:rPr lang="es-CO" sz="3100" dirty="0" smtClean="0">
                <a:latin typeface="Arial" panose="020B0604020202020204" pitchFamily="34" charset="0"/>
                <a:cs typeface="Arial" panose="020B0604020202020204" pitchFamily="34" charset="0"/>
              </a:rPr>
              <a:t>o </a:t>
            </a:r>
            <a:r>
              <a:rPr lang="es-CO" sz="3100" dirty="0" err="1" smtClean="0">
                <a:latin typeface="Arial" panose="020B0604020202020204" pitchFamily="34" charset="0"/>
                <a:cs typeface="Arial" panose="020B0604020202020204" pitchFamily="34" charset="0"/>
              </a:rPr>
              <a:t>left</a:t>
            </a:r>
            <a:r>
              <a:rPr lang="es-CO" sz="3100" dirty="0" smtClean="0">
                <a:latin typeface="Arial" panose="020B0604020202020204" pitchFamily="34" charset="0"/>
                <a:cs typeface="Arial" panose="020B0604020202020204" pitchFamily="34" charset="0"/>
              </a:rPr>
              <a:t>. Ejemplo:</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a:t>
            </a:r>
            <a:r>
              <a:rPr lang="en-US" sz="3100" b="1" i="1" dirty="0" smtClean="0">
                <a:latin typeface="Arial" panose="020B0604020202020204" pitchFamily="34" charset="0"/>
                <a:cs typeface="Arial" panose="020B0604020202020204" pitchFamily="34" charset="0"/>
              </a:rPr>
              <a:t>images/1.jpg“ style=“position:absolute;top:100px;right:30px;bottom:50px;left:70px”/&gt;</a:t>
            </a:r>
            <a:br>
              <a:rPr lang="en-US" sz="3100" b="1" i="1" dirty="0" smtClean="0">
                <a:latin typeface="Arial" panose="020B0604020202020204" pitchFamily="34" charset="0"/>
                <a:cs typeface="Arial" panose="020B0604020202020204" pitchFamily="34" charset="0"/>
              </a:rPr>
            </a:b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s-CO" sz="2800" dirty="0" smtClean="0"/>
              <a:t/>
            </a:r>
            <a:br>
              <a:rPr lang="es-CO" sz="2800" dirty="0" smtClean="0"/>
            </a:br>
            <a:r>
              <a:rPr lang="es-CO" sz="2700" b="1" i="1" dirty="0">
                <a:latin typeface="Arial" panose="020B0604020202020204" pitchFamily="34" charset="0"/>
                <a:cs typeface="Arial" panose="020B0604020202020204" pitchFamily="34" charset="0"/>
              </a:rPr>
              <a:t/>
            </a:r>
            <a:br>
              <a:rPr lang="es-CO" sz="2700" b="1" i="1" dirty="0">
                <a:latin typeface="Arial" panose="020B0604020202020204" pitchFamily="34" charset="0"/>
                <a:cs typeface="Arial" panose="020B0604020202020204" pitchFamily="34" charset="0"/>
              </a:rPr>
            </a:br>
            <a:r>
              <a:rPr lang="es-CO" dirty="0"/>
              <a:t/>
            </a:r>
            <a:br>
              <a:rPr lang="es-CO" dirty="0"/>
            </a:br>
            <a:endParaRPr lang="es-CO" dirty="0"/>
          </a:p>
        </p:txBody>
      </p:sp>
    </p:spTree>
    <p:extLst>
      <p:ext uri="{BB962C8B-B14F-4D97-AF65-F5344CB8AC3E}">
        <p14:creationId xmlns:p14="http://schemas.microsoft.com/office/powerpoint/2010/main" val="3559927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1914" t="37873" r="24987" b="59602"/>
          <a:stretch/>
        </p:blipFill>
        <p:spPr bwMode="auto">
          <a:xfrm>
            <a:off x="539552" y="57470"/>
            <a:ext cx="8136904"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741" b="5208"/>
          <a:stretch/>
        </p:blipFill>
        <p:spPr bwMode="auto">
          <a:xfrm>
            <a:off x="1583888" y="692696"/>
            <a:ext cx="5470748" cy="265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21387" t="37687" r="25092" b="59058"/>
          <a:stretch/>
        </p:blipFill>
        <p:spPr bwMode="auto">
          <a:xfrm>
            <a:off x="539553" y="3387554"/>
            <a:ext cx="8136903"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8741" b="5752"/>
          <a:stretch/>
        </p:blipFill>
        <p:spPr bwMode="auto">
          <a:xfrm>
            <a:off x="1393184" y="3977141"/>
            <a:ext cx="5916619" cy="2764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038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274638"/>
            <a:ext cx="8229600" cy="6394722"/>
          </a:xfrm>
        </p:spPr>
        <p:txBody>
          <a:bodyPr>
            <a:normAutofit fontScale="90000"/>
          </a:bodyPr>
          <a:lstStyle/>
          <a:p>
            <a:pPr algn="l"/>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3100" b="1" dirty="0" smtClean="0">
                <a:solidFill>
                  <a:srgbClr val="FF0000"/>
                </a:solidFill>
                <a:latin typeface="Arial" panose="020B0604020202020204" pitchFamily="34" charset="0"/>
                <a:cs typeface="Arial" panose="020B0604020202020204" pitchFamily="34" charset="0"/>
              </a:rPr>
              <a:t/>
            </a:r>
            <a:br>
              <a:rPr lang="es-CO" sz="3100" b="1" dirty="0" smtClean="0">
                <a:solidFill>
                  <a:srgbClr val="FF0000"/>
                </a:solidFill>
                <a:latin typeface="Arial" panose="020B0604020202020204" pitchFamily="34" charset="0"/>
                <a:cs typeface="Arial" panose="020B0604020202020204" pitchFamily="34" charset="0"/>
              </a:rPr>
            </a:br>
            <a:r>
              <a:rPr lang="es-CO" sz="3100" b="1" dirty="0" smtClean="0">
                <a:solidFill>
                  <a:srgbClr val="FF0000"/>
                </a:solidFill>
                <a:latin typeface="Arial" panose="020B0604020202020204" pitchFamily="34" charset="0"/>
                <a:cs typeface="Arial" panose="020B0604020202020204" pitchFamily="34" charset="0"/>
              </a:rPr>
              <a:t>- POSICION DE LA IMAGEN RESPECTO AL TEXTO</a:t>
            </a:r>
            <a:br>
              <a:rPr lang="es-CO" sz="3100" b="1" dirty="0" smtClean="0">
                <a:solidFill>
                  <a:srgbClr val="FF0000"/>
                </a:solidFill>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
            </a:r>
            <a:br>
              <a:rPr lang="es-CO" sz="3100" dirty="0" smtClean="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Ejemplos:</a:t>
            </a: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a:t>
            </a:r>
            <a:r>
              <a:rPr lang="en-US" sz="3100" b="1" i="1" dirty="0" smtClean="0">
                <a:latin typeface="Arial" panose="020B0604020202020204" pitchFamily="34" charset="0"/>
                <a:cs typeface="Arial" panose="020B0604020202020204" pitchFamily="34" charset="0"/>
              </a:rPr>
              <a:t>images/1.jpg“ align=“top” /&gt; </a:t>
            </a:r>
            <a:br>
              <a:rPr lang="en-US" sz="3100" b="1" i="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Alinea el texto con la parte </a:t>
            </a:r>
            <a:r>
              <a:rPr lang="es-CO" sz="3100" dirty="0" smtClean="0">
                <a:latin typeface="Arial" panose="020B0604020202020204" pitchFamily="34" charset="0"/>
                <a:cs typeface="Arial" panose="020B0604020202020204" pitchFamily="34" charset="0"/>
              </a:rPr>
              <a:t>superior de </a:t>
            </a:r>
            <a:r>
              <a:rPr lang="es-CO" sz="3100" dirty="0">
                <a:latin typeface="Arial" panose="020B0604020202020204" pitchFamily="34" charset="0"/>
                <a:cs typeface="Arial" panose="020B0604020202020204" pitchFamily="34" charset="0"/>
              </a:rPr>
              <a:t>la imagen.</a:t>
            </a: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="images/1.jpg“ align</a:t>
            </a:r>
            <a:r>
              <a:rPr lang="en-US" sz="3100" b="1" i="1" dirty="0" smtClean="0">
                <a:latin typeface="Arial" panose="020B0604020202020204" pitchFamily="34" charset="0"/>
                <a:cs typeface="Arial" panose="020B0604020202020204" pitchFamily="34" charset="0"/>
              </a:rPr>
              <a:t>=“middle” /&gt;</a:t>
            </a:r>
            <a:br>
              <a:rPr lang="en-US" sz="3100" b="1" i="1" dirty="0" smtClean="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Alinea </a:t>
            </a:r>
            <a:r>
              <a:rPr lang="es-CO" sz="3100" dirty="0">
                <a:latin typeface="Arial" panose="020B0604020202020204" pitchFamily="34" charset="0"/>
                <a:cs typeface="Arial" panose="020B0604020202020204" pitchFamily="34" charset="0"/>
              </a:rPr>
              <a:t>el texto con la parte central de la </a:t>
            </a:r>
            <a:r>
              <a:rPr lang="es-CO" sz="3100" dirty="0" smtClean="0">
                <a:latin typeface="Arial" panose="020B0604020202020204" pitchFamily="34" charset="0"/>
                <a:cs typeface="Arial" panose="020B0604020202020204" pitchFamily="34" charset="0"/>
              </a:rPr>
              <a:t>imagen.</a:t>
            </a: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="images/1.jpg“ align</a:t>
            </a:r>
            <a:r>
              <a:rPr lang="en-US" sz="3100" b="1" i="1" dirty="0" smtClean="0">
                <a:latin typeface="Arial" panose="020B0604020202020204" pitchFamily="34" charset="0"/>
                <a:cs typeface="Arial" panose="020B0604020202020204" pitchFamily="34" charset="0"/>
              </a:rPr>
              <a:t>=“bottom” /&gt;</a:t>
            </a:r>
            <a:br>
              <a:rPr lang="en-US" sz="3100" b="1" i="1" dirty="0" smtClean="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Alinea </a:t>
            </a:r>
            <a:r>
              <a:rPr lang="es-CO" sz="3100" dirty="0">
                <a:latin typeface="Arial" panose="020B0604020202020204" pitchFamily="34" charset="0"/>
                <a:cs typeface="Arial" panose="020B0604020202020204" pitchFamily="34" charset="0"/>
              </a:rPr>
              <a:t>el texto con la parte inferior de la </a:t>
            </a:r>
            <a:r>
              <a:rPr lang="es-CO" sz="3100" dirty="0" smtClean="0">
                <a:latin typeface="Arial" panose="020B0604020202020204" pitchFamily="34" charset="0"/>
                <a:cs typeface="Arial" panose="020B0604020202020204" pitchFamily="34" charset="0"/>
              </a:rPr>
              <a:t>imagen.</a:t>
            </a: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="images/1.jpg“ align</a:t>
            </a:r>
            <a:r>
              <a:rPr lang="en-US" sz="3100" b="1" i="1" dirty="0" smtClean="0">
                <a:latin typeface="Arial" panose="020B0604020202020204" pitchFamily="34" charset="0"/>
                <a:cs typeface="Arial" panose="020B0604020202020204" pitchFamily="34" charset="0"/>
              </a:rPr>
              <a:t>=“left” /&gt;</a:t>
            </a:r>
            <a:br>
              <a:rPr lang="en-US" sz="3100" b="1" i="1" dirty="0" smtClean="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Alinea </a:t>
            </a:r>
            <a:r>
              <a:rPr lang="es-CO" sz="3100" dirty="0">
                <a:latin typeface="Arial" panose="020B0604020202020204" pitchFamily="34" charset="0"/>
                <a:cs typeface="Arial" panose="020B0604020202020204" pitchFamily="34" charset="0"/>
              </a:rPr>
              <a:t>la imagen a la izquierda de la página forzando la colocación del texto en la parte derecha y </a:t>
            </a:r>
            <a:r>
              <a:rPr lang="es-CO" sz="3100" dirty="0" smtClean="0">
                <a:latin typeface="Arial" panose="020B0604020202020204" pitchFamily="34" charset="0"/>
                <a:cs typeface="Arial" panose="020B0604020202020204" pitchFamily="34" charset="0"/>
              </a:rPr>
              <a:t>arriba.</a:t>
            </a: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n-US" sz="3100" b="1" i="1" dirty="0">
                <a:latin typeface="Arial" panose="020B0604020202020204" pitchFamily="34" charset="0"/>
                <a:cs typeface="Arial" panose="020B0604020202020204" pitchFamily="34" charset="0"/>
              </a:rPr>
              <a:t>&lt;</a:t>
            </a:r>
            <a:r>
              <a:rPr lang="en-US" sz="3100" b="1" i="1" dirty="0" err="1">
                <a:latin typeface="Arial" panose="020B0604020202020204" pitchFamily="34" charset="0"/>
                <a:cs typeface="Arial" panose="020B0604020202020204" pitchFamily="34" charset="0"/>
              </a:rPr>
              <a:t>img</a:t>
            </a:r>
            <a:r>
              <a:rPr lang="en-US" sz="3100" b="1" i="1" dirty="0">
                <a:latin typeface="Arial" panose="020B0604020202020204" pitchFamily="34" charset="0"/>
                <a:cs typeface="Arial" panose="020B0604020202020204" pitchFamily="34" charset="0"/>
              </a:rPr>
              <a:t> </a:t>
            </a:r>
            <a:r>
              <a:rPr lang="en-US" sz="3100" b="1" i="1" dirty="0" err="1">
                <a:latin typeface="Arial" panose="020B0604020202020204" pitchFamily="34" charset="0"/>
                <a:cs typeface="Arial" panose="020B0604020202020204" pitchFamily="34" charset="0"/>
              </a:rPr>
              <a:t>src</a:t>
            </a:r>
            <a:r>
              <a:rPr lang="en-US" sz="3100" b="1" i="1" dirty="0">
                <a:latin typeface="Arial" panose="020B0604020202020204" pitchFamily="34" charset="0"/>
                <a:cs typeface="Arial" panose="020B0604020202020204" pitchFamily="34" charset="0"/>
              </a:rPr>
              <a:t>="images/1.jpg“ align</a:t>
            </a:r>
            <a:r>
              <a:rPr lang="en-US" sz="3100" b="1" i="1" dirty="0" smtClean="0">
                <a:latin typeface="Arial" panose="020B0604020202020204" pitchFamily="34" charset="0"/>
                <a:cs typeface="Arial" panose="020B0604020202020204" pitchFamily="34" charset="0"/>
              </a:rPr>
              <a:t>=“right” /&gt;</a:t>
            </a:r>
            <a:br>
              <a:rPr lang="en-US" sz="3100" b="1" i="1" dirty="0" smtClean="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Alinea </a:t>
            </a:r>
            <a:r>
              <a:rPr lang="es-CO" sz="3100" dirty="0">
                <a:latin typeface="Arial" panose="020B0604020202020204" pitchFamily="34" charset="0"/>
                <a:cs typeface="Arial" panose="020B0604020202020204" pitchFamily="34" charset="0"/>
              </a:rPr>
              <a:t>la imagen en la derecha de la </a:t>
            </a:r>
            <a:r>
              <a:rPr lang="es-CO" sz="3100" dirty="0" smtClean="0">
                <a:latin typeface="Arial" panose="020B0604020202020204" pitchFamily="34" charset="0"/>
                <a:cs typeface="Arial" panose="020B0604020202020204" pitchFamily="34" charset="0"/>
              </a:rPr>
              <a:t>página.</a:t>
            </a:r>
            <a:r>
              <a:rPr lang="en-US" sz="3100" b="1" i="1" dirty="0" smtClean="0">
                <a:latin typeface="Arial" panose="020B0604020202020204" pitchFamily="34" charset="0"/>
                <a:cs typeface="Arial" panose="020B0604020202020204" pitchFamily="34" charset="0"/>
              </a:rPr>
              <a:t/>
            </a:r>
            <a:br>
              <a:rPr lang="en-US" sz="3100" b="1" i="1" dirty="0" smtClean="0">
                <a:latin typeface="Arial" panose="020B0604020202020204" pitchFamily="34" charset="0"/>
                <a:cs typeface="Arial" panose="020B0604020202020204" pitchFamily="34" charset="0"/>
              </a:rPr>
            </a:br>
            <a:r>
              <a:rPr lang="en-US" sz="2700" b="1" i="1" dirty="0">
                <a:latin typeface="Arial" panose="020B0604020202020204" pitchFamily="34" charset="0"/>
                <a:cs typeface="Arial" panose="020B0604020202020204" pitchFamily="34" charset="0"/>
              </a:rPr>
              <a:t/>
            </a:r>
            <a:br>
              <a:rPr lang="en-US" sz="2700" b="1" i="1" dirty="0">
                <a:latin typeface="Arial" panose="020B0604020202020204" pitchFamily="34" charset="0"/>
                <a:cs typeface="Arial" panose="020B0604020202020204" pitchFamily="34" charset="0"/>
              </a:rPr>
            </a:br>
            <a:r>
              <a:rPr lang="es-CO" sz="2800" dirty="0" smtClean="0"/>
              <a:t/>
            </a:r>
            <a:br>
              <a:rPr lang="es-CO" sz="2800" dirty="0" smtClean="0"/>
            </a:br>
            <a:r>
              <a:rPr lang="es-CO" sz="2700" b="1" i="1" dirty="0">
                <a:latin typeface="Arial" panose="020B0604020202020204" pitchFamily="34" charset="0"/>
                <a:cs typeface="Arial" panose="020B0604020202020204" pitchFamily="34" charset="0"/>
              </a:rPr>
              <a:t/>
            </a:r>
            <a:br>
              <a:rPr lang="es-CO" sz="2700" b="1" i="1" dirty="0">
                <a:latin typeface="Arial" panose="020B0604020202020204" pitchFamily="34" charset="0"/>
                <a:cs typeface="Arial" panose="020B0604020202020204" pitchFamily="34" charset="0"/>
              </a:rPr>
            </a:br>
            <a:r>
              <a:rPr lang="es-CO" dirty="0"/>
              <a:t/>
            </a:r>
            <a:br>
              <a:rPr lang="es-CO" dirty="0"/>
            </a:br>
            <a:endParaRPr lang="es-CO" dirty="0"/>
          </a:p>
        </p:txBody>
      </p:sp>
    </p:spTree>
    <p:extLst>
      <p:ext uri="{BB962C8B-B14F-4D97-AF65-F5344CB8AC3E}">
        <p14:creationId xmlns:p14="http://schemas.microsoft.com/office/powerpoint/2010/main" val="875780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493" t="38060" r="38367" b="59058"/>
          <a:stretch/>
        </p:blipFill>
        <p:spPr bwMode="auto">
          <a:xfrm>
            <a:off x="179512" y="188640"/>
            <a:ext cx="8799770" cy="356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7" t="9061" r="307" b="6462"/>
          <a:stretch/>
        </p:blipFill>
        <p:spPr bwMode="auto">
          <a:xfrm>
            <a:off x="373751" y="1268760"/>
            <a:ext cx="841129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076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116632"/>
            <a:ext cx="8352927" cy="6552727"/>
          </a:xfrm>
        </p:spPr>
        <p:txBody>
          <a:bodyPr>
            <a:noAutofit/>
          </a:bodyPr>
          <a:lstStyle/>
          <a:p>
            <a:pPr marL="0" indent="0" algn="ctr">
              <a:buNone/>
            </a:pPr>
            <a:r>
              <a:rPr lang="es-CO" sz="2100" b="1" dirty="0" smtClean="0">
                <a:solidFill>
                  <a:srgbClr val="FF0000"/>
                </a:solidFill>
                <a:latin typeface="Arial" panose="020B0604020202020204" pitchFamily="34" charset="0"/>
                <a:cs typeface="Arial" panose="020B0604020202020204" pitchFamily="34" charset="0"/>
              </a:rPr>
              <a:t>INSERTAR AUDIO</a:t>
            </a:r>
          </a:p>
          <a:p>
            <a:pPr marL="0" indent="0" algn="ctr">
              <a:buNone/>
            </a:pPr>
            <a:endParaRPr lang="es-CO" sz="2100" dirty="0">
              <a:solidFill>
                <a:schemeClr val="tx2"/>
              </a:solidFill>
              <a:latin typeface="Arial" panose="020B0604020202020204" pitchFamily="34" charset="0"/>
              <a:cs typeface="Arial" panose="020B0604020202020204" pitchFamily="34" charset="0"/>
            </a:endParaRPr>
          </a:p>
          <a:p>
            <a:pPr marL="0" indent="0">
              <a:buNone/>
            </a:pPr>
            <a:r>
              <a:rPr lang="es-CO" sz="2100" dirty="0" smtClean="0">
                <a:solidFill>
                  <a:schemeClr val="tx2"/>
                </a:solidFill>
                <a:latin typeface="Arial" panose="020B0604020202020204" pitchFamily="34" charset="0"/>
                <a:cs typeface="Arial" panose="020B0604020202020204" pitchFamily="34" charset="0"/>
              </a:rPr>
              <a:t>Para insertar audio lo que necesitamos es la etiqueta “audio </a:t>
            </a:r>
            <a:r>
              <a:rPr lang="es-CO" sz="2100" dirty="0" err="1" smtClean="0">
                <a:solidFill>
                  <a:schemeClr val="tx2"/>
                </a:solidFill>
                <a:latin typeface="Arial" panose="020B0604020202020204" pitchFamily="34" charset="0"/>
                <a:cs typeface="Arial" panose="020B0604020202020204" pitchFamily="34" charset="0"/>
              </a:rPr>
              <a:t>src</a:t>
            </a:r>
            <a:r>
              <a:rPr lang="es-CO" sz="2100" dirty="0" smtClean="0">
                <a:solidFill>
                  <a:schemeClr val="tx2"/>
                </a:solidFill>
                <a:latin typeface="Arial" panose="020B0604020202020204" pitchFamily="34" charset="0"/>
                <a:cs typeface="Arial" panose="020B0604020202020204" pitchFamily="34" charset="0"/>
              </a:rPr>
              <a:t>”</a:t>
            </a:r>
          </a:p>
          <a:p>
            <a:pPr marL="0" indent="0">
              <a:buNone/>
            </a:pPr>
            <a:r>
              <a:rPr lang="es-CO" sz="2100" b="1" dirty="0" smtClean="0">
                <a:solidFill>
                  <a:schemeClr val="tx2"/>
                </a:solidFill>
                <a:latin typeface="Arial" panose="020B0604020202020204" pitchFamily="34" charset="0"/>
                <a:cs typeface="Arial" panose="020B0604020202020204" pitchFamily="34" charset="0"/>
              </a:rPr>
              <a:t>&lt;audio </a:t>
            </a:r>
            <a:r>
              <a:rPr lang="es-CO" sz="2100" b="1" dirty="0" err="1" smtClean="0">
                <a:solidFill>
                  <a:schemeClr val="tx2"/>
                </a:solidFill>
                <a:latin typeface="Arial" panose="020B0604020202020204" pitchFamily="34" charset="0"/>
                <a:cs typeface="Arial" panose="020B0604020202020204" pitchFamily="34" charset="0"/>
              </a:rPr>
              <a:t>src</a:t>
            </a:r>
            <a:r>
              <a:rPr lang="es-CO" sz="2100" b="1" dirty="0" smtClean="0">
                <a:solidFill>
                  <a:schemeClr val="tx2"/>
                </a:solidFill>
                <a:latin typeface="Arial" panose="020B0604020202020204" pitchFamily="34" charset="0"/>
                <a:cs typeface="Arial" panose="020B0604020202020204" pitchFamily="34" charset="0"/>
              </a:rPr>
              <a:t>=“URL del audio.mp3”&gt;</a:t>
            </a:r>
            <a:endParaRPr lang="es-CO" sz="2100" b="1" dirty="0">
              <a:solidFill>
                <a:schemeClr val="tx2"/>
              </a:solidFill>
              <a:latin typeface="Arial" panose="020B0604020202020204" pitchFamily="34" charset="0"/>
              <a:cs typeface="Arial" panose="020B0604020202020204" pitchFamily="34" charset="0"/>
            </a:endParaRPr>
          </a:p>
          <a:p>
            <a:pPr marL="0" indent="0">
              <a:buNone/>
            </a:pPr>
            <a:r>
              <a:rPr lang="es-CO" sz="2100" b="1" dirty="0" smtClean="0">
                <a:solidFill>
                  <a:schemeClr val="tx2"/>
                </a:solidFill>
                <a:latin typeface="Arial" panose="020B0604020202020204" pitchFamily="34" charset="0"/>
                <a:cs typeface="Arial" panose="020B0604020202020204" pitchFamily="34" charset="0"/>
              </a:rPr>
              <a:t>Etiquetas </a:t>
            </a:r>
            <a:r>
              <a:rPr lang="es-CO" sz="2100" b="1" dirty="0" err="1" smtClean="0">
                <a:solidFill>
                  <a:schemeClr val="tx2"/>
                </a:solidFill>
                <a:latin typeface="Arial" panose="020B0604020202020204" pitchFamily="34" charset="0"/>
                <a:cs typeface="Arial" panose="020B0604020202020204" pitchFamily="34" charset="0"/>
              </a:rPr>
              <a:t>autoplay</a:t>
            </a:r>
            <a:r>
              <a:rPr lang="es-CO" sz="2100" b="1" dirty="0" smtClean="0">
                <a:solidFill>
                  <a:schemeClr val="tx2"/>
                </a:solidFill>
                <a:latin typeface="Arial" panose="020B0604020202020204" pitchFamily="34" charset="0"/>
                <a:cs typeface="Arial" panose="020B0604020202020204" pitchFamily="34" charset="0"/>
              </a:rPr>
              <a:t> y </a:t>
            </a:r>
            <a:r>
              <a:rPr lang="es-CO" sz="2100" b="1" dirty="0" err="1" smtClean="0">
                <a:solidFill>
                  <a:schemeClr val="tx2"/>
                </a:solidFill>
                <a:latin typeface="Arial" panose="020B0604020202020204" pitchFamily="34" charset="0"/>
                <a:cs typeface="Arial" panose="020B0604020202020204" pitchFamily="34" charset="0"/>
              </a:rPr>
              <a:t>loop</a:t>
            </a:r>
            <a:endParaRPr lang="es-CO" sz="2100" b="1" dirty="0" smtClean="0">
              <a:solidFill>
                <a:schemeClr val="tx2"/>
              </a:solidFill>
              <a:latin typeface="Arial" panose="020B0604020202020204" pitchFamily="34" charset="0"/>
              <a:cs typeface="Arial" panose="020B0604020202020204" pitchFamily="34" charset="0"/>
            </a:endParaRPr>
          </a:p>
          <a:p>
            <a:pPr marL="0" indent="0">
              <a:buNone/>
            </a:pPr>
            <a:endParaRPr lang="es-CO" sz="2100" dirty="0">
              <a:solidFill>
                <a:schemeClr val="tx2"/>
              </a:solidFill>
              <a:latin typeface="Arial" panose="020B0604020202020204" pitchFamily="34" charset="0"/>
              <a:cs typeface="Arial" panose="020B0604020202020204" pitchFamily="34" charset="0"/>
            </a:endParaRPr>
          </a:p>
          <a:p>
            <a:pPr marL="0" indent="0">
              <a:buNone/>
            </a:pPr>
            <a:r>
              <a:rPr lang="es-CO" sz="2100" dirty="0" smtClean="0">
                <a:solidFill>
                  <a:schemeClr val="tx2"/>
                </a:solidFill>
                <a:latin typeface="Arial" panose="020B0604020202020204" pitchFamily="34" charset="0"/>
                <a:cs typeface="Arial" panose="020B0604020202020204" pitchFamily="34" charset="0"/>
              </a:rPr>
              <a:t>La etiqueta </a:t>
            </a:r>
            <a:r>
              <a:rPr lang="es-CO" sz="2100" dirty="0" err="1" smtClean="0">
                <a:solidFill>
                  <a:schemeClr val="tx2"/>
                </a:solidFill>
                <a:latin typeface="Arial" panose="020B0604020202020204" pitchFamily="34" charset="0"/>
                <a:cs typeface="Arial" panose="020B0604020202020204" pitchFamily="34" charset="0"/>
              </a:rPr>
              <a:t>autoplay</a:t>
            </a:r>
            <a:r>
              <a:rPr lang="es-CO" sz="2100" dirty="0" smtClean="0">
                <a:solidFill>
                  <a:schemeClr val="tx2"/>
                </a:solidFill>
                <a:latin typeface="Arial" panose="020B0604020202020204" pitchFamily="34" charset="0"/>
                <a:cs typeface="Arial" panose="020B0604020202020204" pitchFamily="34" charset="0"/>
              </a:rPr>
              <a:t> provoca que al abrir la pagina el audio </a:t>
            </a:r>
            <a:r>
              <a:rPr lang="es-CO" sz="2100" dirty="0" err="1" smtClean="0">
                <a:solidFill>
                  <a:schemeClr val="tx2"/>
                </a:solidFill>
                <a:latin typeface="Arial" panose="020B0604020202020204" pitchFamily="34" charset="0"/>
                <a:cs typeface="Arial" panose="020B0604020202020204" pitchFamily="34" charset="0"/>
              </a:rPr>
              <a:t>empieze</a:t>
            </a:r>
            <a:r>
              <a:rPr lang="es-CO" sz="2100" dirty="0" smtClean="0">
                <a:solidFill>
                  <a:schemeClr val="tx2"/>
                </a:solidFill>
                <a:latin typeface="Arial" panose="020B0604020202020204" pitchFamily="34" charset="0"/>
                <a:cs typeface="Arial" panose="020B0604020202020204" pitchFamily="34" charset="0"/>
              </a:rPr>
              <a:t> a reproducirse y la etiqueta </a:t>
            </a:r>
            <a:r>
              <a:rPr lang="es-CO" sz="2100" dirty="0" err="1" smtClean="0">
                <a:solidFill>
                  <a:schemeClr val="tx2"/>
                </a:solidFill>
                <a:latin typeface="Arial" panose="020B0604020202020204" pitchFamily="34" charset="0"/>
                <a:cs typeface="Arial" panose="020B0604020202020204" pitchFamily="34" charset="0"/>
              </a:rPr>
              <a:t>loop</a:t>
            </a:r>
            <a:r>
              <a:rPr lang="es-CO" sz="2100" dirty="0" smtClean="0">
                <a:solidFill>
                  <a:schemeClr val="tx2"/>
                </a:solidFill>
                <a:latin typeface="Arial" panose="020B0604020202020204" pitchFamily="34" charset="0"/>
                <a:cs typeface="Arial" panose="020B0604020202020204" pitchFamily="34" charset="0"/>
              </a:rPr>
              <a:t> hace que el audio se repita automáticamente. Si el archivo se llama vaca.mp3 el comando seria:</a:t>
            </a:r>
          </a:p>
          <a:p>
            <a:pPr marL="0" indent="0">
              <a:buNone/>
            </a:pPr>
            <a:r>
              <a:rPr lang="es-CO" sz="2100" b="1" dirty="0" smtClean="0">
                <a:solidFill>
                  <a:schemeClr val="tx2"/>
                </a:solidFill>
                <a:latin typeface="Arial" panose="020B0604020202020204" pitchFamily="34" charset="0"/>
                <a:cs typeface="Arial" panose="020B0604020202020204" pitchFamily="34" charset="0"/>
              </a:rPr>
              <a:t>&lt;audio </a:t>
            </a:r>
            <a:r>
              <a:rPr lang="es-CO" sz="2100" b="1" dirty="0" err="1" smtClean="0">
                <a:solidFill>
                  <a:schemeClr val="tx2"/>
                </a:solidFill>
                <a:latin typeface="Arial" panose="020B0604020202020204" pitchFamily="34" charset="0"/>
                <a:cs typeface="Arial" panose="020B0604020202020204" pitchFamily="34" charset="0"/>
              </a:rPr>
              <a:t>src</a:t>
            </a:r>
            <a:r>
              <a:rPr lang="es-CO" sz="2100" b="1" dirty="0" smtClean="0">
                <a:solidFill>
                  <a:schemeClr val="tx2"/>
                </a:solidFill>
                <a:latin typeface="Arial" panose="020B0604020202020204" pitchFamily="34" charset="0"/>
                <a:cs typeface="Arial" panose="020B0604020202020204" pitchFamily="34" charset="0"/>
              </a:rPr>
              <a:t>=“vaca.mp3”autoplay </a:t>
            </a:r>
            <a:r>
              <a:rPr lang="es-CO" sz="2100" b="1" dirty="0" err="1" smtClean="0">
                <a:solidFill>
                  <a:schemeClr val="tx2"/>
                </a:solidFill>
                <a:latin typeface="Arial" panose="020B0604020202020204" pitchFamily="34" charset="0"/>
                <a:cs typeface="Arial" panose="020B0604020202020204" pitchFamily="34" charset="0"/>
              </a:rPr>
              <a:t>loop</a:t>
            </a:r>
            <a:r>
              <a:rPr lang="es-CO" sz="2100" b="1" dirty="0" smtClean="0">
                <a:solidFill>
                  <a:schemeClr val="tx2"/>
                </a:solidFill>
                <a:latin typeface="Arial" panose="020B0604020202020204" pitchFamily="34" charset="0"/>
                <a:cs typeface="Arial" panose="020B0604020202020204" pitchFamily="34" charset="0"/>
              </a:rPr>
              <a:t>&gt;</a:t>
            </a:r>
          </a:p>
          <a:p>
            <a:pPr marL="0" indent="0">
              <a:buNone/>
            </a:pPr>
            <a:r>
              <a:rPr lang="es-CO" sz="2100" b="1" dirty="0" smtClean="0">
                <a:solidFill>
                  <a:schemeClr val="tx2"/>
                </a:solidFill>
                <a:latin typeface="Arial" panose="020B0604020202020204" pitchFamily="34" charset="0"/>
                <a:cs typeface="Arial" panose="020B0604020202020204" pitchFamily="34" charset="0"/>
              </a:rPr>
              <a:t>Etiqueta </a:t>
            </a:r>
            <a:r>
              <a:rPr lang="es-CO" sz="2100" b="1" dirty="0" err="1" smtClean="0">
                <a:solidFill>
                  <a:schemeClr val="tx2"/>
                </a:solidFill>
                <a:latin typeface="Arial" panose="020B0604020202020204" pitchFamily="34" charset="0"/>
                <a:cs typeface="Arial" panose="020B0604020202020204" pitchFamily="34" charset="0"/>
              </a:rPr>
              <a:t>controls</a:t>
            </a:r>
            <a:endParaRPr lang="es-CO" sz="2100" b="1" dirty="0" smtClean="0">
              <a:solidFill>
                <a:schemeClr val="tx2"/>
              </a:solidFill>
              <a:latin typeface="Arial" panose="020B0604020202020204" pitchFamily="34" charset="0"/>
              <a:cs typeface="Arial" panose="020B0604020202020204" pitchFamily="34" charset="0"/>
            </a:endParaRPr>
          </a:p>
          <a:p>
            <a:pPr marL="0" indent="0">
              <a:buNone/>
            </a:pPr>
            <a:endParaRPr lang="es-CO" sz="2100" dirty="0">
              <a:solidFill>
                <a:schemeClr val="tx2"/>
              </a:solidFill>
              <a:latin typeface="Arial" panose="020B0604020202020204" pitchFamily="34" charset="0"/>
              <a:cs typeface="Arial" panose="020B0604020202020204" pitchFamily="34" charset="0"/>
            </a:endParaRPr>
          </a:p>
          <a:p>
            <a:pPr marL="0" indent="0">
              <a:buNone/>
            </a:pPr>
            <a:r>
              <a:rPr lang="es-CO" sz="2100" dirty="0" smtClean="0">
                <a:solidFill>
                  <a:schemeClr val="tx2"/>
                </a:solidFill>
                <a:latin typeface="Arial" panose="020B0604020202020204" pitchFamily="34" charset="0"/>
                <a:cs typeface="Arial" panose="020B0604020202020204" pitchFamily="34" charset="0"/>
              </a:rPr>
              <a:t>Esta etiqueta despliega, tanto en un audio como en un video, una barra de controles como lo son “volumen” “duración” y “</a:t>
            </a:r>
            <a:r>
              <a:rPr lang="es-CO" sz="2100" dirty="0" err="1" smtClean="0">
                <a:solidFill>
                  <a:schemeClr val="tx2"/>
                </a:solidFill>
                <a:latin typeface="Arial" panose="020B0604020202020204" pitchFamily="34" charset="0"/>
                <a:cs typeface="Arial" panose="020B0604020202020204" pitchFamily="34" charset="0"/>
              </a:rPr>
              <a:t>play</a:t>
            </a:r>
            <a:r>
              <a:rPr lang="es-CO" sz="2100" dirty="0" smtClean="0">
                <a:solidFill>
                  <a:schemeClr val="tx2"/>
                </a:solidFill>
                <a:latin typeface="Arial" panose="020B0604020202020204" pitchFamily="34" charset="0"/>
                <a:cs typeface="Arial" panose="020B0604020202020204" pitchFamily="34" charset="0"/>
              </a:rPr>
              <a:t> y pause”. Si el archivo de video se llama “perritos.mp4” y esta en la carpeta “videos” el comando seria:</a:t>
            </a:r>
          </a:p>
          <a:p>
            <a:pPr marL="0" indent="0">
              <a:buNone/>
            </a:pPr>
            <a:r>
              <a:rPr lang="es-CO" sz="2100" b="1" dirty="0" smtClean="0">
                <a:solidFill>
                  <a:schemeClr val="tx2"/>
                </a:solidFill>
                <a:latin typeface="Arial" panose="020B0604020202020204" pitchFamily="34" charset="0"/>
                <a:cs typeface="Arial" panose="020B0604020202020204" pitchFamily="34" charset="0"/>
              </a:rPr>
              <a:t>&lt;video </a:t>
            </a:r>
            <a:r>
              <a:rPr lang="es-CO" sz="2100" b="1" dirty="0" err="1" smtClean="0">
                <a:solidFill>
                  <a:schemeClr val="tx2"/>
                </a:solidFill>
                <a:latin typeface="Arial" panose="020B0604020202020204" pitchFamily="34" charset="0"/>
                <a:cs typeface="Arial" panose="020B0604020202020204" pitchFamily="34" charset="0"/>
              </a:rPr>
              <a:t>src</a:t>
            </a:r>
            <a:r>
              <a:rPr lang="es-CO" sz="2100" b="1" dirty="0" smtClean="0">
                <a:solidFill>
                  <a:schemeClr val="tx2"/>
                </a:solidFill>
                <a:latin typeface="Arial" panose="020B0604020202020204" pitchFamily="34" charset="0"/>
                <a:cs typeface="Arial" panose="020B0604020202020204" pitchFamily="34" charset="0"/>
              </a:rPr>
              <a:t>=“videos/perritos.mp4” </a:t>
            </a:r>
            <a:r>
              <a:rPr lang="es-CO" sz="2100" b="1" dirty="0" err="1" smtClean="0">
                <a:solidFill>
                  <a:schemeClr val="tx2"/>
                </a:solidFill>
                <a:latin typeface="Arial" panose="020B0604020202020204" pitchFamily="34" charset="0"/>
                <a:cs typeface="Arial" panose="020B0604020202020204" pitchFamily="34" charset="0"/>
              </a:rPr>
              <a:t>controls</a:t>
            </a:r>
            <a:r>
              <a:rPr lang="es-CO" sz="2100" b="1" dirty="0" smtClean="0">
                <a:solidFill>
                  <a:schemeClr val="tx2"/>
                </a:solidFill>
                <a:latin typeface="Arial" panose="020B0604020202020204" pitchFamily="34" charset="0"/>
                <a:cs typeface="Arial" panose="020B0604020202020204" pitchFamily="34" charset="0"/>
              </a:rPr>
              <a:t>&gt;</a:t>
            </a:r>
            <a:endParaRPr lang="es-CO" sz="21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6312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t="4721" r="191" b="12594"/>
          <a:stretch/>
        </p:blipFill>
        <p:spPr>
          <a:xfrm>
            <a:off x="275018" y="1628800"/>
            <a:ext cx="8812129" cy="4320480"/>
          </a:xfrm>
          <a:prstGeom prst="rect">
            <a:avLst/>
          </a:prstGeom>
        </p:spPr>
      </p:pic>
      <p:pic>
        <p:nvPicPr>
          <p:cNvPr id="7" name="Imagen 6"/>
          <p:cNvPicPr>
            <a:picLocks noChangeAspect="1"/>
          </p:cNvPicPr>
          <p:nvPr/>
        </p:nvPicPr>
        <p:blipFill rotWithShape="1">
          <a:blip r:embed="rId3"/>
          <a:srcRect l="4619" t="23422" r="32843" b="71656"/>
          <a:stretch/>
        </p:blipFill>
        <p:spPr>
          <a:xfrm>
            <a:off x="392007" y="260648"/>
            <a:ext cx="8578152" cy="648072"/>
          </a:xfrm>
          <a:prstGeom prst="rect">
            <a:avLst/>
          </a:prstGeom>
        </p:spPr>
      </p:pic>
    </p:spTree>
    <p:extLst>
      <p:ext uri="{BB962C8B-B14F-4D97-AF65-F5344CB8AC3E}">
        <p14:creationId xmlns:p14="http://schemas.microsoft.com/office/powerpoint/2010/main" val="1928391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4722"/>
          </a:xfrm>
        </p:spPr>
        <p:txBody>
          <a:bodyPr>
            <a:normAutofit/>
          </a:bodyPr>
          <a:lstStyle/>
          <a:p>
            <a:pPr algn="l"/>
            <a:r>
              <a:rPr lang="es-CO" sz="2800" b="1" dirty="0">
                <a:solidFill>
                  <a:srgbClr val="FF0000"/>
                </a:solidFill>
                <a:latin typeface="Arial" panose="020B0604020202020204" pitchFamily="34" charset="0"/>
                <a:cs typeface="Arial" panose="020B0604020202020204" pitchFamily="34" charset="0"/>
              </a:rPr>
              <a:t>-</a:t>
            </a:r>
            <a:r>
              <a:rPr lang="es-CO" sz="2800" b="1" dirty="0" smtClean="0">
                <a:solidFill>
                  <a:srgbClr val="FF0000"/>
                </a:solidFill>
                <a:latin typeface="Arial" panose="020B0604020202020204" pitchFamily="34" charset="0"/>
                <a:cs typeface="Arial" panose="020B0604020202020204" pitchFamily="34" charset="0"/>
              </a:rPr>
              <a:t> </a:t>
            </a:r>
            <a:r>
              <a:rPr lang="es-CO" sz="2800" b="1" dirty="0">
                <a:solidFill>
                  <a:srgbClr val="FF0000"/>
                </a:solidFill>
                <a:latin typeface="Arial" panose="020B0604020202020204" pitchFamily="34" charset="0"/>
                <a:cs typeface="Arial" panose="020B0604020202020204" pitchFamily="34" charset="0"/>
              </a:rPr>
              <a:t>ETIQUETA &lt;IMG /&gt; Y ATRIBUTO </a:t>
            </a:r>
            <a:r>
              <a:rPr lang="es-CO" sz="2800" b="1" dirty="0" smtClean="0">
                <a:solidFill>
                  <a:srgbClr val="FF0000"/>
                </a:solidFill>
                <a:latin typeface="Arial" panose="020B0604020202020204" pitchFamily="34" charset="0"/>
                <a:cs typeface="Arial" panose="020B0604020202020204" pitchFamily="34" charset="0"/>
              </a:rPr>
              <a:t>SRC</a:t>
            </a:r>
            <a:r>
              <a:rPr lang="es-CO" sz="2800" b="1" dirty="0" smtClean="0">
                <a:latin typeface="Arial" panose="020B0604020202020204" pitchFamily="34" charset="0"/>
                <a:cs typeface="Arial" panose="020B0604020202020204" pitchFamily="34" charset="0"/>
              </a:rPr>
              <a:t/>
            </a:r>
            <a:br>
              <a:rPr lang="es-CO" sz="2800" b="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dirty="0" smtClean="0">
                <a:latin typeface="Arial" panose="020B0604020202020204" pitchFamily="34" charset="0"/>
                <a:cs typeface="Arial" panose="020B0604020202020204" pitchFamily="34" charset="0"/>
              </a:rPr>
              <a:t>Esto se usa para insertar imágenes en nuestra página web. Los </a:t>
            </a:r>
            <a:r>
              <a:rPr lang="es-CO" sz="2800" dirty="0">
                <a:latin typeface="Arial" panose="020B0604020202020204" pitchFamily="34" charset="0"/>
                <a:cs typeface="Arial" panose="020B0604020202020204" pitchFamily="34" charset="0"/>
              </a:rPr>
              <a:t>tipos de imágenes que se recomiendan son: (.</a:t>
            </a:r>
            <a:r>
              <a:rPr lang="es-CO" sz="2800" dirty="0" err="1">
                <a:latin typeface="Arial" panose="020B0604020202020204" pitchFamily="34" charset="0"/>
                <a:cs typeface="Arial" panose="020B0604020202020204" pitchFamily="34" charset="0"/>
              </a:rPr>
              <a:t>jpg</a:t>
            </a:r>
            <a:r>
              <a:rPr lang="es-CO" sz="2800" dirty="0">
                <a:latin typeface="Arial" panose="020B0604020202020204" pitchFamily="34" charset="0"/>
                <a:cs typeface="Arial" panose="020B0604020202020204" pitchFamily="34" charset="0"/>
              </a:rPr>
              <a:t>, .</a:t>
            </a:r>
            <a:r>
              <a:rPr lang="es-CO" sz="2800" dirty="0" err="1">
                <a:latin typeface="Arial" panose="020B0604020202020204" pitchFamily="34" charset="0"/>
                <a:cs typeface="Arial" panose="020B0604020202020204" pitchFamily="34" charset="0"/>
              </a:rPr>
              <a:t>png</a:t>
            </a:r>
            <a:r>
              <a:rPr lang="es-CO" sz="2800" dirty="0">
                <a:latin typeface="Arial" panose="020B0604020202020204" pitchFamily="34" charset="0"/>
                <a:cs typeface="Arial" panose="020B0604020202020204" pitchFamily="34" charset="0"/>
              </a:rPr>
              <a:t>, .</a:t>
            </a:r>
            <a:r>
              <a:rPr lang="es-CO" sz="2800" dirty="0" err="1" smtClean="0">
                <a:latin typeface="Arial" panose="020B0604020202020204" pitchFamily="34" charset="0"/>
                <a:cs typeface="Arial" panose="020B0604020202020204" pitchFamily="34" charset="0"/>
              </a:rPr>
              <a:t>gif</a:t>
            </a:r>
            <a:r>
              <a:rPr lang="es-CO" sz="2800" dirty="0" smtClean="0">
                <a:latin typeface="Arial" panose="020B0604020202020204" pitchFamily="34" charset="0"/>
                <a:cs typeface="Arial" panose="020B0604020202020204" pitchFamily="34" charset="0"/>
              </a:rPr>
              <a:t>). Ejemplos:</a:t>
            </a:r>
            <a:br>
              <a:rPr lang="es-CO" sz="2800"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&lt;</a:t>
            </a:r>
            <a:r>
              <a:rPr lang="es-CO" sz="2800" b="1" i="1" dirty="0" err="1">
                <a:latin typeface="Arial" panose="020B0604020202020204" pitchFamily="34" charset="0"/>
                <a:cs typeface="Arial" panose="020B0604020202020204" pitchFamily="34" charset="0"/>
              </a:rPr>
              <a:t>img</a:t>
            </a:r>
            <a:r>
              <a:rPr lang="es-CO" sz="2800" b="1" i="1" dirty="0">
                <a:latin typeface="Arial" panose="020B0604020202020204" pitchFamily="34" charset="0"/>
                <a:cs typeface="Arial" panose="020B0604020202020204" pitchFamily="34" charset="0"/>
              </a:rPr>
              <a:t> </a:t>
            </a:r>
            <a:r>
              <a:rPr lang="es-CO" sz="2800" b="1" i="1" dirty="0" err="1">
                <a:latin typeface="Arial" panose="020B0604020202020204" pitchFamily="34" charset="0"/>
                <a:cs typeface="Arial" panose="020B0604020202020204" pitchFamily="34" charset="0"/>
              </a:rPr>
              <a:t>src</a:t>
            </a:r>
            <a:r>
              <a:rPr lang="es-CO" sz="2800" b="1" i="1" dirty="0">
                <a:latin typeface="Arial" panose="020B0604020202020204" pitchFamily="34" charset="0"/>
                <a:cs typeface="Arial" panose="020B0604020202020204" pitchFamily="34" charset="0"/>
              </a:rPr>
              <a:t>="</a:t>
            </a:r>
            <a:r>
              <a:rPr lang="es-CO" sz="2800" b="1" i="1" dirty="0" err="1">
                <a:latin typeface="Arial" panose="020B0604020202020204" pitchFamily="34" charset="0"/>
                <a:cs typeface="Arial" panose="020B0604020202020204" pitchFamily="34" charset="0"/>
              </a:rPr>
              <a:t>imagenes</a:t>
            </a:r>
            <a:r>
              <a:rPr lang="es-CO" sz="2800" b="1" i="1" dirty="0">
                <a:latin typeface="Arial" panose="020B0604020202020204" pitchFamily="34" charset="0"/>
                <a:cs typeface="Arial" panose="020B0604020202020204" pitchFamily="34" charset="0"/>
              </a:rPr>
              <a:t>/perro.jpg"&gt;</a:t>
            </a:r>
            <a:br>
              <a:rPr lang="es-CO" sz="2800" b="1" i="1" dirty="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n-US" sz="2800" b="1" i="1" dirty="0">
                <a:latin typeface="Arial" panose="020B0604020202020204" pitchFamily="34" charset="0"/>
                <a:cs typeface="Arial" panose="020B0604020202020204" pitchFamily="34" charset="0"/>
              </a:rPr>
              <a:t>&lt;</a:t>
            </a:r>
            <a:r>
              <a:rPr lang="en-US" sz="2800" b="1" i="1" dirty="0" err="1">
                <a:latin typeface="Arial" panose="020B0604020202020204" pitchFamily="34" charset="0"/>
                <a:cs typeface="Arial" panose="020B0604020202020204" pitchFamily="34" charset="0"/>
              </a:rPr>
              <a:t>img</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src</a:t>
            </a:r>
            <a:r>
              <a:rPr lang="en-US" sz="2800" b="1" i="1" dirty="0">
                <a:latin typeface="Arial" panose="020B0604020202020204" pitchFamily="34" charset="0"/>
                <a:cs typeface="Arial" panose="020B0604020202020204" pitchFamily="34" charset="0"/>
              </a:rPr>
              <a:t>="https://www.example.com/images/perro.jpg"&gt;</a:t>
            </a:r>
            <a:endParaRPr lang="es-CO" sz="2800" dirty="0"/>
          </a:p>
        </p:txBody>
      </p:sp>
    </p:spTree>
    <p:extLst>
      <p:ext uri="{BB962C8B-B14F-4D97-AF65-F5344CB8AC3E}">
        <p14:creationId xmlns:p14="http://schemas.microsoft.com/office/powerpoint/2010/main" val="1620268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188640"/>
            <a:ext cx="8424935" cy="6408711"/>
          </a:xfrm>
        </p:spPr>
        <p:txBody>
          <a:bodyPr/>
          <a:lstStyle/>
          <a:p>
            <a:pPr marL="0" indent="0">
              <a:buNone/>
            </a:pPr>
            <a:r>
              <a:rPr lang="es-CO" b="1" dirty="0" smtClean="0">
                <a:solidFill>
                  <a:srgbClr val="FF0000"/>
                </a:solidFill>
                <a:latin typeface="Arial" panose="020B0604020202020204" pitchFamily="34" charset="0"/>
                <a:cs typeface="Arial" panose="020B0604020202020204" pitchFamily="34" charset="0"/>
              </a:rPr>
              <a:t>INSERTAR UN VIDEO DIRECTAMENTE DESDE YOUTUBE</a:t>
            </a:r>
          </a:p>
          <a:p>
            <a:pPr marL="0" indent="0">
              <a:buNone/>
            </a:pPr>
            <a:r>
              <a:rPr lang="es-CO" dirty="0" smtClean="0">
                <a:solidFill>
                  <a:schemeClr val="tx2"/>
                </a:solidFill>
                <a:latin typeface="Arial" panose="020B0604020202020204" pitchFamily="34" charset="0"/>
                <a:cs typeface="Arial" panose="020B0604020202020204" pitchFamily="34" charset="0"/>
              </a:rPr>
              <a:t>Para </a:t>
            </a:r>
            <a:r>
              <a:rPr lang="es-CO" dirty="0" smtClean="0">
                <a:solidFill>
                  <a:schemeClr val="tx2"/>
                </a:solidFill>
                <a:latin typeface="Arial" panose="020B0604020202020204" pitchFamily="34" charset="0"/>
                <a:cs typeface="Arial" panose="020B0604020202020204" pitchFamily="34" charset="0"/>
              </a:rPr>
              <a:t>insertar un video de la plataforma de </a:t>
            </a:r>
            <a:r>
              <a:rPr lang="es-CO" dirty="0" err="1">
                <a:solidFill>
                  <a:schemeClr val="tx2"/>
                </a:solidFill>
                <a:latin typeface="Arial" panose="020B0604020202020204" pitchFamily="34" charset="0"/>
                <a:cs typeface="Arial" panose="020B0604020202020204" pitchFamily="34" charset="0"/>
              </a:rPr>
              <a:t>Y</a:t>
            </a:r>
            <a:r>
              <a:rPr lang="es-CO" dirty="0" err="1" smtClean="0">
                <a:solidFill>
                  <a:schemeClr val="tx2"/>
                </a:solidFill>
                <a:latin typeface="Arial" panose="020B0604020202020204" pitchFamily="34" charset="0"/>
                <a:cs typeface="Arial" panose="020B0604020202020204" pitchFamily="34" charset="0"/>
              </a:rPr>
              <a:t>outube</a:t>
            </a:r>
            <a:r>
              <a:rPr lang="es-CO" dirty="0" smtClean="0">
                <a:solidFill>
                  <a:schemeClr val="tx2"/>
                </a:solidFill>
                <a:latin typeface="Arial" panose="020B0604020202020204" pitchFamily="34" charset="0"/>
                <a:cs typeface="Arial" panose="020B0604020202020204" pitchFamily="34" charset="0"/>
              </a:rPr>
              <a:t> </a:t>
            </a:r>
            <a:r>
              <a:rPr lang="es-CO" dirty="0" smtClean="0">
                <a:solidFill>
                  <a:schemeClr val="tx2"/>
                </a:solidFill>
                <a:latin typeface="Arial" panose="020B0604020202020204" pitchFamily="34" charset="0"/>
                <a:cs typeface="Arial" panose="020B0604020202020204" pitchFamily="34" charset="0"/>
              </a:rPr>
              <a:t>hay que abrir el video que se quiere insertar y dar </a:t>
            </a:r>
            <a:r>
              <a:rPr lang="es-CO" dirty="0" err="1" smtClean="0">
                <a:solidFill>
                  <a:schemeClr val="tx2"/>
                </a:solidFill>
                <a:latin typeface="Arial" panose="020B0604020202020204" pitchFamily="34" charset="0"/>
                <a:cs typeface="Arial" panose="020B0604020202020204" pitchFamily="34" charset="0"/>
              </a:rPr>
              <a:t>click</a:t>
            </a:r>
            <a:r>
              <a:rPr lang="es-CO" dirty="0" smtClean="0">
                <a:solidFill>
                  <a:schemeClr val="tx2"/>
                </a:solidFill>
                <a:latin typeface="Arial" panose="020B0604020202020204" pitchFamily="34" charset="0"/>
                <a:cs typeface="Arial" panose="020B0604020202020204" pitchFamily="34" charset="0"/>
              </a:rPr>
              <a:t> en el botón “compartir” que la misma plataforma </a:t>
            </a:r>
            <a:r>
              <a:rPr lang="es-CO" dirty="0" smtClean="0">
                <a:solidFill>
                  <a:schemeClr val="tx2"/>
                </a:solidFill>
                <a:latin typeface="Arial" panose="020B0604020202020204" pitchFamily="34" charset="0"/>
                <a:cs typeface="Arial" panose="020B0604020202020204" pitchFamily="34" charset="0"/>
              </a:rPr>
              <a:t>tiene.</a:t>
            </a:r>
            <a:endParaRPr lang="es-CO" dirty="0">
              <a:solidFill>
                <a:schemeClr val="tx2"/>
              </a:solidFill>
              <a:latin typeface="Arial" panose="020B0604020202020204" pitchFamily="34" charset="0"/>
              <a:cs typeface="Arial" panose="020B0604020202020204" pitchFamily="34" charset="0"/>
            </a:endParaRPr>
          </a:p>
        </p:txBody>
      </p:sp>
      <p:grpSp>
        <p:nvGrpSpPr>
          <p:cNvPr id="8" name="Grupo 7"/>
          <p:cNvGrpSpPr/>
          <p:nvPr/>
        </p:nvGrpSpPr>
        <p:grpSpPr>
          <a:xfrm>
            <a:off x="503107" y="2290093"/>
            <a:ext cx="8352928" cy="3849290"/>
            <a:chOff x="-1933575" y="476672"/>
            <a:chExt cx="13011150" cy="5760640"/>
          </a:xfrm>
        </p:grpSpPr>
        <p:pic>
          <p:nvPicPr>
            <p:cNvPr id="4" name="Imagen 3"/>
            <p:cNvPicPr>
              <a:picLocks noChangeAspect="1"/>
            </p:cNvPicPr>
            <p:nvPr/>
          </p:nvPicPr>
          <p:blipFill rotWithShape="1">
            <a:blip r:embed="rId2"/>
            <a:srcRect t="9641" b="11610"/>
            <a:stretch/>
          </p:blipFill>
          <p:spPr>
            <a:xfrm>
              <a:off x="-1933575" y="476672"/>
              <a:ext cx="13011150" cy="5760640"/>
            </a:xfrm>
            <a:prstGeom prst="rect">
              <a:avLst/>
            </a:prstGeom>
          </p:spPr>
        </p:pic>
        <p:sp>
          <p:nvSpPr>
            <p:cNvPr id="5" name="Elipse 4"/>
            <p:cNvSpPr/>
            <p:nvPr/>
          </p:nvSpPr>
          <p:spPr>
            <a:xfrm>
              <a:off x="3995936" y="5589240"/>
              <a:ext cx="1080120" cy="3600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 name="Conector recto de flecha 6"/>
            <p:cNvCxnSpPr>
              <a:endCxn id="5" idx="2"/>
            </p:cNvCxnSpPr>
            <p:nvPr/>
          </p:nvCxnSpPr>
          <p:spPr>
            <a:xfrm>
              <a:off x="1115616" y="5661248"/>
              <a:ext cx="2880320" cy="1080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5370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755576" y="188640"/>
            <a:ext cx="7745505" cy="3877815"/>
          </a:xfrm>
        </p:spPr>
        <p:txBody>
          <a:bodyPr>
            <a:normAutofit/>
          </a:bodyPr>
          <a:lstStyle/>
          <a:p>
            <a:pPr marL="0" indent="0">
              <a:buNone/>
            </a:pPr>
            <a:r>
              <a:rPr lang="es-CO" sz="2800" dirty="0" smtClean="0">
                <a:solidFill>
                  <a:schemeClr val="tx2"/>
                </a:solidFill>
                <a:latin typeface="Arial" panose="020B0604020202020204" pitchFamily="34" charset="0"/>
                <a:cs typeface="Arial" panose="020B0604020202020204" pitchFamily="34" charset="0"/>
              </a:rPr>
              <a:t>A continuación damos </a:t>
            </a:r>
            <a:r>
              <a:rPr lang="es-CO" sz="2800" dirty="0" err="1" smtClean="0">
                <a:solidFill>
                  <a:schemeClr val="tx2"/>
                </a:solidFill>
                <a:latin typeface="Arial" panose="020B0604020202020204" pitchFamily="34" charset="0"/>
                <a:cs typeface="Arial" panose="020B0604020202020204" pitchFamily="34" charset="0"/>
              </a:rPr>
              <a:t>click</a:t>
            </a:r>
            <a:r>
              <a:rPr lang="es-CO" sz="2800" dirty="0" smtClean="0">
                <a:solidFill>
                  <a:schemeClr val="tx2"/>
                </a:solidFill>
                <a:latin typeface="Arial" panose="020B0604020202020204" pitchFamily="34" charset="0"/>
                <a:cs typeface="Arial" panose="020B0604020202020204" pitchFamily="34" charset="0"/>
              </a:rPr>
              <a:t> en insertar y la pagina nos da el comando que tenemos que pegar en nuestro </a:t>
            </a:r>
            <a:r>
              <a:rPr lang="es-CO" sz="2800" dirty="0" smtClean="0">
                <a:solidFill>
                  <a:schemeClr val="tx2"/>
                </a:solidFill>
                <a:latin typeface="Arial" panose="020B0604020202020204" pitchFamily="34" charset="0"/>
                <a:cs typeface="Arial" panose="020B0604020202020204" pitchFamily="34" charset="0"/>
              </a:rPr>
              <a:t>código.</a:t>
            </a:r>
            <a:endParaRPr lang="es-CO" sz="2800" dirty="0">
              <a:solidFill>
                <a:schemeClr val="tx2"/>
              </a:solidFill>
              <a:latin typeface="Arial" panose="020B0604020202020204" pitchFamily="34" charset="0"/>
              <a:cs typeface="Arial" panose="020B0604020202020204" pitchFamily="34" charset="0"/>
            </a:endParaRPr>
          </a:p>
        </p:txBody>
      </p:sp>
      <p:grpSp>
        <p:nvGrpSpPr>
          <p:cNvPr id="10" name="Grupo 9"/>
          <p:cNvGrpSpPr/>
          <p:nvPr/>
        </p:nvGrpSpPr>
        <p:grpSpPr>
          <a:xfrm>
            <a:off x="395536" y="1844824"/>
            <a:ext cx="8424936" cy="4464496"/>
            <a:chOff x="-1933575" y="188640"/>
            <a:chExt cx="13011150" cy="5976664"/>
          </a:xfrm>
        </p:grpSpPr>
        <p:pic>
          <p:nvPicPr>
            <p:cNvPr id="4" name="Imagen 3"/>
            <p:cNvPicPr>
              <a:picLocks noChangeAspect="1"/>
            </p:cNvPicPr>
            <p:nvPr/>
          </p:nvPicPr>
          <p:blipFill rotWithShape="1">
            <a:blip r:embed="rId2"/>
            <a:srcRect t="5703" b="12594"/>
            <a:stretch/>
          </p:blipFill>
          <p:spPr>
            <a:xfrm>
              <a:off x="-1933575" y="188640"/>
              <a:ext cx="13011150" cy="5976664"/>
            </a:xfrm>
            <a:prstGeom prst="rect">
              <a:avLst/>
            </a:prstGeom>
          </p:spPr>
        </p:pic>
        <p:sp>
          <p:nvSpPr>
            <p:cNvPr id="6" name="Rectángulo 5"/>
            <p:cNvSpPr/>
            <p:nvPr/>
          </p:nvSpPr>
          <p:spPr>
            <a:xfrm>
              <a:off x="2483768" y="1772816"/>
              <a:ext cx="4104456"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p:cNvSpPr/>
            <p:nvPr/>
          </p:nvSpPr>
          <p:spPr>
            <a:xfrm>
              <a:off x="2474153" y="3598403"/>
              <a:ext cx="792088" cy="93610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de flecha 8"/>
            <p:cNvCxnSpPr/>
            <p:nvPr/>
          </p:nvCxnSpPr>
          <p:spPr>
            <a:xfrm>
              <a:off x="-252536" y="2636912"/>
              <a:ext cx="2736304" cy="12241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836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1" t="4274" b="12054"/>
          <a:stretch/>
        </p:blipFill>
        <p:spPr>
          <a:xfrm>
            <a:off x="107504" y="0"/>
            <a:ext cx="9036496" cy="3284984"/>
          </a:xfrm>
          <a:prstGeom prst="rect">
            <a:avLst/>
          </a:prstGeom>
        </p:spPr>
      </p:pic>
      <p:pic>
        <p:nvPicPr>
          <p:cNvPr id="2" name="Imagen 1"/>
          <p:cNvPicPr>
            <a:picLocks noChangeAspect="1"/>
          </p:cNvPicPr>
          <p:nvPr/>
        </p:nvPicPr>
        <p:blipFill rotWithShape="1">
          <a:blip r:embed="rId3"/>
          <a:srcRect t="4720" b="7672"/>
          <a:stretch/>
        </p:blipFill>
        <p:spPr>
          <a:xfrm>
            <a:off x="107504" y="3284985"/>
            <a:ext cx="8424936" cy="3371313"/>
          </a:xfrm>
          <a:prstGeom prst="rect">
            <a:avLst/>
          </a:prstGeom>
        </p:spPr>
      </p:pic>
    </p:spTree>
    <p:extLst>
      <p:ext uri="{BB962C8B-B14F-4D97-AF65-F5344CB8AC3E}">
        <p14:creationId xmlns:p14="http://schemas.microsoft.com/office/powerpoint/2010/main" val="386912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67544" y="188640"/>
            <a:ext cx="8280919" cy="6480719"/>
          </a:xfrm>
        </p:spPr>
        <p:txBody>
          <a:bodyPr>
            <a:normAutofit/>
          </a:bodyPr>
          <a:lstStyle/>
          <a:p>
            <a:pPr marL="0" indent="0">
              <a:buNone/>
            </a:pPr>
            <a:r>
              <a:rPr lang="es-ES" dirty="0">
                <a:solidFill>
                  <a:schemeClr val="tx2"/>
                </a:solidFill>
                <a:latin typeface="Arial" panose="020B0604020202020204" pitchFamily="34" charset="0"/>
                <a:cs typeface="Arial" panose="020B0604020202020204" pitchFamily="34" charset="0"/>
              </a:rPr>
              <a:t>La etiqueta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brinda a los desarrolladores web más flexibilidad para especificar recursos de imágenes</a:t>
            </a:r>
            <a:r>
              <a:rPr lang="es-ES" dirty="0" smtClean="0">
                <a:solidFill>
                  <a:schemeClr val="tx2"/>
                </a:solidFill>
                <a:latin typeface="Arial" panose="020B0604020202020204" pitchFamily="34" charset="0"/>
                <a:cs typeface="Arial" panose="020B0604020202020204" pitchFamily="34" charset="0"/>
              </a:rPr>
              <a:t>.</a:t>
            </a:r>
          </a:p>
          <a:p>
            <a:pPr marL="0" indent="0">
              <a:buNone/>
            </a:pPr>
            <a:endParaRPr lang="es-ES" dirty="0">
              <a:solidFill>
                <a:schemeClr val="tx2"/>
              </a:solidFill>
              <a:latin typeface="Arial" panose="020B0604020202020204" pitchFamily="34" charset="0"/>
              <a:cs typeface="Arial" panose="020B0604020202020204" pitchFamily="34" charset="0"/>
            </a:endParaRPr>
          </a:p>
          <a:p>
            <a:pPr marL="0" indent="0">
              <a:buNone/>
            </a:pPr>
            <a:r>
              <a:rPr lang="es-ES" dirty="0">
                <a:solidFill>
                  <a:schemeClr val="tx2"/>
                </a:solidFill>
                <a:latin typeface="Arial" panose="020B0604020202020204" pitchFamily="34" charset="0"/>
                <a:cs typeface="Arial" panose="020B0604020202020204" pitchFamily="34" charset="0"/>
              </a:rPr>
              <a:t>El uso más común del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será para la dirección de arte en diseños sensibles. En lugar de tener una imagen escalada hacia arriba o hacia abajo según el ancho de la ventana gráfica, se pueden diseñar varias imágenes para que ocupen más espacio en la ventana gráfica del navegador</a:t>
            </a:r>
            <a:r>
              <a:rPr lang="es-ES" dirty="0" smtClean="0">
                <a:solidFill>
                  <a:schemeClr val="tx2"/>
                </a:solidFill>
                <a:latin typeface="Arial" panose="020B0604020202020204" pitchFamily="34" charset="0"/>
                <a:cs typeface="Arial" panose="020B0604020202020204" pitchFamily="34" charset="0"/>
              </a:rPr>
              <a:t>.</a:t>
            </a:r>
          </a:p>
          <a:p>
            <a:pPr marL="0" indent="0">
              <a:buNone/>
            </a:pPr>
            <a:endParaRPr lang="es-ES" dirty="0">
              <a:solidFill>
                <a:schemeClr val="tx2"/>
              </a:solidFill>
              <a:latin typeface="Arial" panose="020B0604020202020204" pitchFamily="34" charset="0"/>
              <a:cs typeface="Arial" panose="020B0604020202020204" pitchFamily="34" charset="0"/>
            </a:endParaRPr>
          </a:p>
          <a:p>
            <a:pPr marL="0" indent="0">
              <a:buNone/>
            </a:pPr>
            <a:r>
              <a:rPr lang="es-ES" dirty="0">
                <a:solidFill>
                  <a:schemeClr val="tx2"/>
                </a:solidFill>
                <a:latin typeface="Arial" panose="020B0604020202020204" pitchFamily="34" charset="0"/>
                <a:cs typeface="Arial" panose="020B0604020202020204" pitchFamily="34" charset="0"/>
              </a:rPr>
              <a:t>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contiene dos etiquetas diferentes: una o más etiquetas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source</a:t>
            </a:r>
            <a:r>
              <a:rPr lang="es-ES" b="1" dirty="0">
                <a:solidFill>
                  <a:schemeClr val="tx2"/>
                </a:solidFill>
                <a:latin typeface="Arial" panose="020B0604020202020204" pitchFamily="34" charset="0"/>
                <a:cs typeface="Arial" panose="020B0604020202020204" pitchFamily="34" charset="0"/>
              </a:rPr>
              <a:t>&gt;</a:t>
            </a:r>
            <a:r>
              <a:rPr lang="es-ES" dirty="0">
                <a:solidFill>
                  <a:schemeClr val="tx2"/>
                </a:solidFill>
                <a:latin typeface="Arial" panose="020B0604020202020204" pitchFamily="34" charset="0"/>
                <a:cs typeface="Arial" panose="020B0604020202020204" pitchFamily="34" charset="0"/>
              </a:rPr>
              <a:t> y una etiqueta </a:t>
            </a:r>
            <a:r>
              <a:rPr lang="es-ES" b="1" dirty="0">
                <a:solidFill>
                  <a:schemeClr val="tx2"/>
                </a:solidFill>
                <a:latin typeface="Arial" panose="020B0604020202020204" pitchFamily="34" charset="0"/>
                <a:cs typeface="Arial" panose="020B0604020202020204" pitchFamily="34" charset="0"/>
              </a:rPr>
              <a:t>&lt;</a:t>
            </a:r>
            <a:r>
              <a:rPr lang="es-ES" b="1" dirty="0" err="1" smtClean="0">
                <a:solidFill>
                  <a:schemeClr val="tx2"/>
                </a:solidFill>
                <a:latin typeface="Arial" panose="020B0604020202020204" pitchFamily="34" charset="0"/>
                <a:cs typeface="Arial" panose="020B0604020202020204" pitchFamily="34" charset="0"/>
              </a:rPr>
              <a:t>img</a:t>
            </a:r>
            <a:r>
              <a:rPr lang="es-ES" b="1" dirty="0" smtClean="0">
                <a:solidFill>
                  <a:schemeClr val="tx2"/>
                </a:solidFill>
                <a:latin typeface="Arial" panose="020B0604020202020204" pitchFamily="34" charset="0"/>
                <a:cs typeface="Arial" panose="020B0604020202020204" pitchFamily="34" charset="0"/>
              </a:rPr>
              <a:t>&gt;</a:t>
            </a:r>
            <a:r>
              <a:rPr lang="es-ES" b="1" dirty="0">
                <a:solidFill>
                  <a:schemeClr val="tx2"/>
                </a:solidFill>
                <a:latin typeface="Arial" panose="020B0604020202020204" pitchFamily="34" charset="0"/>
                <a:cs typeface="Arial" panose="020B0604020202020204" pitchFamily="34" charset="0"/>
              </a:rPr>
              <a:t> </a:t>
            </a:r>
          </a:p>
          <a:p>
            <a:pPr marL="0" indent="0">
              <a:buNone/>
            </a:pPr>
            <a:endParaRPr lang="es-ES" dirty="0" smtClean="0">
              <a:solidFill>
                <a:schemeClr val="tx2"/>
              </a:solidFill>
              <a:latin typeface="Arial" panose="020B0604020202020204" pitchFamily="34" charset="0"/>
              <a:cs typeface="Arial" panose="020B0604020202020204" pitchFamily="34" charset="0"/>
            </a:endParaRPr>
          </a:p>
          <a:p>
            <a:pPr marL="0" indent="0">
              <a:buNone/>
            </a:pPr>
            <a:r>
              <a:rPr lang="es-ES" b="1" dirty="0" err="1" smtClean="0">
                <a:solidFill>
                  <a:srgbClr val="FF0000"/>
                </a:solidFill>
                <a:latin typeface="Arial" panose="020B0604020202020204" pitchFamily="34" charset="0"/>
                <a:cs typeface="Arial" panose="020B0604020202020204" pitchFamily="34" charset="0"/>
              </a:rPr>
              <a:t>srcset</a:t>
            </a:r>
            <a:r>
              <a:rPr lang="es-ES" b="1" dirty="0" smtClean="0">
                <a:solidFill>
                  <a:srgbClr val="FF0000"/>
                </a:solidFill>
                <a:latin typeface="Arial" panose="020B0604020202020204" pitchFamily="34" charset="0"/>
                <a:cs typeface="Arial" panose="020B0604020202020204" pitchFamily="34" charset="0"/>
              </a:rPr>
              <a:t> </a:t>
            </a:r>
            <a:r>
              <a:rPr lang="es-ES" b="1" dirty="0">
                <a:solidFill>
                  <a:srgbClr val="FF0000"/>
                </a:solidFill>
                <a:latin typeface="Arial" panose="020B0604020202020204" pitchFamily="34" charset="0"/>
                <a:cs typeface="Arial" panose="020B0604020202020204" pitchFamily="34" charset="0"/>
              </a:rPr>
              <a:t>(obligatorio):</a:t>
            </a:r>
            <a:r>
              <a:rPr lang="es-ES" b="1" dirty="0">
                <a:solidFill>
                  <a:schemeClr val="tx2"/>
                </a:solidFill>
                <a:latin typeface="Arial" panose="020B0604020202020204" pitchFamily="34" charset="0"/>
                <a:cs typeface="Arial" panose="020B0604020202020204" pitchFamily="34" charset="0"/>
              </a:rPr>
              <a:t> </a:t>
            </a:r>
            <a:r>
              <a:rPr lang="es-ES" dirty="0">
                <a:solidFill>
                  <a:schemeClr val="tx2"/>
                </a:solidFill>
                <a:latin typeface="Arial" panose="020B0604020202020204" pitchFamily="34" charset="0"/>
                <a:cs typeface="Arial" panose="020B0604020202020204" pitchFamily="34" charset="0"/>
              </a:rPr>
              <a:t>define la URL de la imagen para </a:t>
            </a:r>
            <a:r>
              <a:rPr lang="es-ES" dirty="0" smtClean="0">
                <a:solidFill>
                  <a:schemeClr val="tx2"/>
                </a:solidFill>
                <a:latin typeface="Arial" panose="020B0604020202020204" pitchFamily="34" charset="0"/>
                <a:cs typeface="Arial" panose="020B0604020202020204" pitchFamily="34" charset="0"/>
              </a:rPr>
              <a:t>mostrar</a:t>
            </a:r>
          </a:p>
          <a:p>
            <a:pPr marL="0" indent="0">
              <a:buNone/>
            </a:pPr>
            <a:endParaRPr lang="es-ES" dirty="0"/>
          </a:p>
          <a:p>
            <a:pPr marL="0" indent="0">
              <a:buNone/>
            </a:pPr>
            <a:endParaRPr lang="es-ES" dirty="0"/>
          </a:p>
          <a:p>
            <a:pPr marL="0" indent="0">
              <a:buNone/>
            </a:pPr>
            <a:endParaRPr lang="es-CO" dirty="0"/>
          </a:p>
        </p:txBody>
      </p:sp>
    </p:spTree>
    <p:extLst>
      <p:ext uri="{BB962C8B-B14F-4D97-AF65-F5344CB8AC3E}">
        <p14:creationId xmlns:p14="http://schemas.microsoft.com/office/powerpoint/2010/main" val="4004376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404664"/>
            <a:ext cx="8280919" cy="6120679"/>
          </a:xfrm>
        </p:spPr>
        <p:txBody>
          <a:bodyPr>
            <a:normAutofit lnSpcReduction="10000"/>
          </a:bodyPr>
          <a:lstStyle/>
          <a:p>
            <a:pPr marL="0" indent="0">
              <a:buNone/>
            </a:pPr>
            <a:r>
              <a:rPr lang="es-ES" dirty="0">
                <a:solidFill>
                  <a:schemeClr val="tx2"/>
                </a:solidFill>
                <a:latin typeface="Arial" panose="020B0604020202020204" pitchFamily="34" charset="0"/>
                <a:cs typeface="Arial" panose="020B0604020202020204" pitchFamily="34" charset="0"/>
              </a:rPr>
              <a:t>El navegador utilizará los valores de los atributos para cargar la imagen más adecuada. El navegador utilizará el primer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source</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con una sugerencia coincidente e ignorará las siguientes etiquetas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source</a:t>
            </a:r>
            <a:r>
              <a:rPr lang="es-ES" b="1" dirty="0" smtClean="0">
                <a:solidFill>
                  <a:schemeClr val="tx2"/>
                </a:solidFill>
                <a:latin typeface="Arial" panose="020B0604020202020204" pitchFamily="34" charset="0"/>
                <a:cs typeface="Arial" panose="020B0604020202020204" pitchFamily="34" charset="0"/>
              </a:rPr>
              <a:t>&gt;.</a:t>
            </a:r>
          </a:p>
          <a:p>
            <a:pPr marL="0" indent="0">
              <a:buNone/>
            </a:pPr>
            <a:endParaRPr lang="es-ES" dirty="0">
              <a:solidFill>
                <a:schemeClr val="tx2"/>
              </a:solidFill>
              <a:latin typeface="Arial" panose="020B0604020202020204" pitchFamily="34" charset="0"/>
              <a:cs typeface="Arial" panose="020B0604020202020204" pitchFamily="34" charset="0"/>
            </a:endParaRPr>
          </a:p>
          <a:p>
            <a:pPr marL="0" indent="0">
              <a:buNone/>
            </a:pPr>
            <a:r>
              <a:rPr lang="es-ES" dirty="0">
                <a:solidFill>
                  <a:schemeClr val="tx2"/>
                </a:solidFill>
                <a:latin typeface="Arial" panose="020B0604020202020204" pitchFamily="34" charset="0"/>
                <a:cs typeface="Arial" panose="020B0604020202020204" pitchFamily="34" charset="0"/>
              </a:rPr>
              <a:t>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img</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se requiere como la última etiqueta secundaria del bloque de declaración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a:t>
            </a:r>
            <a:r>
              <a:rPr lang="es-ES" dirty="0">
                <a:solidFill>
                  <a:schemeClr val="tx2"/>
                </a:solidFill>
                <a:latin typeface="Arial" panose="020B0604020202020204" pitchFamily="34" charset="0"/>
                <a:cs typeface="Arial" panose="020B0604020202020204" pitchFamily="34" charset="0"/>
              </a:rPr>
              <a:t> 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img</a:t>
            </a:r>
            <a:r>
              <a:rPr lang="es-ES" b="1" dirty="0">
                <a:solidFill>
                  <a:schemeClr val="tx2"/>
                </a:solidFill>
                <a:latin typeface="Arial" panose="020B0604020202020204" pitchFamily="34" charset="0"/>
                <a:cs typeface="Arial" panose="020B0604020202020204" pitchFamily="34" charset="0"/>
              </a:rPr>
              <a:t>&gt; </a:t>
            </a:r>
            <a:r>
              <a:rPr lang="es-ES" dirty="0">
                <a:solidFill>
                  <a:schemeClr val="tx2"/>
                </a:solidFill>
                <a:latin typeface="Arial" panose="020B0604020202020204" pitchFamily="34" charset="0"/>
                <a:cs typeface="Arial" panose="020B0604020202020204" pitchFamily="34" charset="0"/>
              </a:rPr>
              <a:t>se utiliza para proporcionar compatibilidad con versiones anteriores para los navegadores que no admiten 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a:t>
            </a:r>
            <a:r>
              <a:rPr lang="es-ES" dirty="0">
                <a:solidFill>
                  <a:schemeClr val="tx2"/>
                </a:solidFill>
                <a:latin typeface="Arial" panose="020B0604020202020204" pitchFamily="34" charset="0"/>
                <a:cs typeface="Arial" panose="020B0604020202020204" pitchFamily="34" charset="0"/>
              </a:rPr>
              <a:t>, o si ninguna de las etiquetas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source</a:t>
            </a:r>
            <a:r>
              <a:rPr lang="es-ES" b="1" dirty="0">
                <a:solidFill>
                  <a:schemeClr val="tx2"/>
                </a:solidFill>
                <a:latin typeface="Arial" panose="020B0604020202020204" pitchFamily="34" charset="0"/>
                <a:cs typeface="Arial" panose="020B0604020202020204" pitchFamily="34" charset="0"/>
              </a:rPr>
              <a:t>&gt;</a:t>
            </a:r>
            <a:r>
              <a:rPr lang="es-ES" dirty="0">
                <a:solidFill>
                  <a:schemeClr val="tx2"/>
                </a:solidFill>
                <a:latin typeface="Arial" panose="020B0604020202020204" pitchFamily="34" charset="0"/>
                <a:cs typeface="Arial" panose="020B0604020202020204" pitchFamily="34" charset="0"/>
              </a:rPr>
              <a:t> coincide</a:t>
            </a:r>
            <a:r>
              <a:rPr lang="es-ES" dirty="0" smtClean="0">
                <a:solidFill>
                  <a:schemeClr val="tx2"/>
                </a:solidFill>
                <a:latin typeface="Arial" panose="020B0604020202020204" pitchFamily="34" charset="0"/>
                <a:cs typeface="Arial" panose="020B0604020202020204" pitchFamily="34" charset="0"/>
              </a:rPr>
              <a:t>.</a:t>
            </a:r>
          </a:p>
          <a:p>
            <a:pPr marL="0" indent="0">
              <a:buNone/>
            </a:pPr>
            <a:endParaRPr lang="es-ES" dirty="0">
              <a:solidFill>
                <a:schemeClr val="tx2"/>
              </a:solidFill>
              <a:latin typeface="Arial" panose="020B0604020202020204" pitchFamily="34" charset="0"/>
              <a:cs typeface="Arial" panose="020B0604020202020204" pitchFamily="34" charset="0"/>
            </a:endParaRPr>
          </a:p>
          <a:p>
            <a:pPr marL="0" indent="0">
              <a:buNone/>
            </a:pPr>
            <a:r>
              <a:rPr lang="es-ES" dirty="0">
                <a:solidFill>
                  <a:schemeClr val="tx2"/>
                </a:solidFill>
                <a:latin typeface="Arial" panose="020B0604020202020204" pitchFamily="34" charset="0"/>
                <a:cs typeface="Arial" panose="020B0604020202020204" pitchFamily="34" charset="0"/>
              </a:rPr>
              <a:t>El elemento </a:t>
            </a:r>
            <a:r>
              <a:rPr lang="es-ES" b="1" dirty="0">
                <a:solidFill>
                  <a:schemeClr val="tx2"/>
                </a:solidFill>
                <a:latin typeface="Arial" panose="020B0604020202020204" pitchFamily="34" charset="0"/>
                <a:cs typeface="Arial" panose="020B0604020202020204" pitchFamily="34" charset="0"/>
              </a:rPr>
              <a:t>&lt;</a:t>
            </a:r>
            <a:r>
              <a:rPr lang="es-ES" b="1" dirty="0" err="1">
                <a:solidFill>
                  <a:schemeClr val="tx2"/>
                </a:solidFill>
                <a:latin typeface="Arial" panose="020B0604020202020204" pitchFamily="34" charset="0"/>
                <a:cs typeface="Arial" panose="020B0604020202020204" pitchFamily="34" charset="0"/>
              </a:rPr>
              <a:t>picture</a:t>
            </a:r>
            <a:r>
              <a:rPr lang="es-ES" b="1" dirty="0">
                <a:solidFill>
                  <a:schemeClr val="tx2"/>
                </a:solidFill>
                <a:latin typeface="Arial" panose="020B0604020202020204" pitchFamily="34" charset="0"/>
                <a:cs typeface="Arial" panose="020B0604020202020204" pitchFamily="34" charset="0"/>
              </a:rPr>
              <a:t>&gt;</a:t>
            </a:r>
            <a:r>
              <a:rPr lang="es-ES" dirty="0">
                <a:solidFill>
                  <a:schemeClr val="tx2"/>
                </a:solidFill>
                <a:latin typeface="Arial" panose="020B0604020202020204" pitchFamily="34" charset="0"/>
                <a:cs typeface="Arial" panose="020B0604020202020204" pitchFamily="34" charset="0"/>
              </a:rPr>
              <a:t> funciona de manera similar a los elementos </a:t>
            </a:r>
            <a:r>
              <a:rPr lang="es-ES" b="1" dirty="0">
                <a:solidFill>
                  <a:schemeClr val="tx2"/>
                </a:solidFill>
                <a:latin typeface="Arial" panose="020B0604020202020204" pitchFamily="34" charset="0"/>
                <a:cs typeface="Arial" panose="020B0604020202020204" pitchFamily="34" charset="0"/>
              </a:rPr>
              <a:t>&lt;video&gt; </a:t>
            </a:r>
            <a:r>
              <a:rPr lang="es-ES" dirty="0">
                <a:solidFill>
                  <a:schemeClr val="tx2"/>
                </a:solidFill>
                <a:latin typeface="Arial" panose="020B0604020202020204" pitchFamily="34" charset="0"/>
                <a:cs typeface="Arial" panose="020B0604020202020204" pitchFamily="34" charset="0"/>
              </a:rPr>
              <a:t>y </a:t>
            </a:r>
            <a:r>
              <a:rPr lang="es-ES" b="1" dirty="0">
                <a:solidFill>
                  <a:schemeClr val="tx2"/>
                </a:solidFill>
                <a:latin typeface="Arial" panose="020B0604020202020204" pitchFamily="34" charset="0"/>
                <a:cs typeface="Arial" panose="020B0604020202020204" pitchFamily="34" charset="0"/>
              </a:rPr>
              <a:t>&lt;audio&gt;.</a:t>
            </a:r>
            <a:r>
              <a:rPr lang="es-ES" dirty="0">
                <a:solidFill>
                  <a:schemeClr val="tx2"/>
                </a:solidFill>
                <a:latin typeface="Arial" panose="020B0604020202020204" pitchFamily="34" charset="0"/>
                <a:cs typeface="Arial" panose="020B0604020202020204" pitchFamily="34" charset="0"/>
              </a:rPr>
              <a:t> Usted configura diferentes fuentes, y la primera fuente que se ajusta a las preferencias es la que se está utilizando.</a:t>
            </a:r>
          </a:p>
          <a:p>
            <a:endParaRPr lang="es-CO" dirty="0"/>
          </a:p>
        </p:txBody>
      </p:sp>
    </p:spTree>
    <p:extLst>
      <p:ext uri="{BB962C8B-B14F-4D97-AF65-F5344CB8AC3E}">
        <p14:creationId xmlns:p14="http://schemas.microsoft.com/office/powerpoint/2010/main" val="708801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 t="22438" r="59962" b="61812"/>
          <a:stretch/>
        </p:blipFill>
        <p:spPr>
          <a:xfrm>
            <a:off x="0" y="-15822"/>
            <a:ext cx="9036496" cy="1355724"/>
          </a:xfrm>
          <a:prstGeom prst="rect">
            <a:avLst/>
          </a:prstGeom>
        </p:spPr>
      </p:pic>
      <p:pic>
        <p:nvPicPr>
          <p:cNvPr id="5" name="Imagen 4"/>
          <p:cNvPicPr>
            <a:picLocks noChangeAspect="1"/>
          </p:cNvPicPr>
          <p:nvPr/>
        </p:nvPicPr>
        <p:blipFill rotWithShape="1">
          <a:blip r:embed="rId3"/>
          <a:srcRect l="362" t="4922" r="-171" b="12391"/>
          <a:stretch/>
        </p:blipFill>
        <p:spPr>
          <a:xfrm>
            <a:off x="1" y="1340768"/>
            <a:ext cx="5238910" cy="5517232"/>
          </a:xfrm>
          <a:prstGeom prst="rect">
            <a:avLst/>
          </a:prstGeom>
        </p:spPr>
      </p:pic>
      <p:pic>
        <p:nvPicPr>
          <p:cNvPr id="6" name="Imagen 5"/>
          <p:cNvPicPr>
            <a:picLocks noChangeAspect="1"/>
          </p:cNvPicPr>
          <p:nvPr/>
        </p:nvPicPr>
        <p:blipFill rotWithShape="1">
          <a:blip r:embed="rId4"/>
          <a:srcRect t="7672" r="27862"/>
          <a:stretch/>
        </p:blipFill>
        <p:spPr>
          <a:xfrm>
            <a:off x="5238910" y="1339902"/>
            <a:ext cx="3905090" cy="5617489"/>
          </a:xfrm>
          <a:prstGeom prst="rect">
            <a:avLst/>
          </a:prstGeom>
        </p:spPr>
      </p:pic>
    </p:spTree>
    <p:extLst>
      <p:ext uri="{BB962C8B-B14F-4D97-AF65-F5344CB8AC3E}">
        <p14:creationId xmlns:p14="http://schemas.microsoft.com/office/powerpoint/2010/main" val="4199703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48" t="54428" r="59440" b="42425"/>
          <a:stretch/>
        </p:blipFill>
        <p:spPr bwMode="auto">
          <a:xfrm>
            <a:off x="234825" y="476672"/>
            <a:ext cx="8456147" cy="80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r="-841" b="6250"/>
          <a:stretch/>
        </p:blipFill>
        <p:spPr bwMode="auto">
          <a:xfrm>
            <a:off x="234825" y="1700808"/>
            <a:ext cx="8489254" cy="486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75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22714"/>
          </a:xfrm>
        </p:spPr>
        <p:txBody>
          <a:bodyPr>
            <a:normAutofit fontScale="90000"/>
          </a:bodyPr>
          <a:lstStyle/>
          <a:p>
            <a:pPr algn="l"/>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2700" b="1" dirty="0" smtClean="0">
                <a:solidFill>
                  <a:srgbClr val="FF0000"/>
                </a:solidFill>
                <a:latin typeface="Arial" panose="020B0604020202020204" pitchFamily="34" charset="0"/>
                <a:cs typeface="Arial" panose="020B0604020202020204" pitchFamily="34" charset="0"/>
              </a:rPr>
              <a:t/>
            </a:r>
            <a:br>
              <a:rPr lang="es-CO" sz="2700" b="1" dirty="0" smtClean="0">
                <a:solidFill>
                  <a:srgbClr val="FF0000"/>
                </a:solidFill>
                <a:latin typeface="Arial" panose="020B0604020202020204" pitchFamily="34" charset="0"/>
                <a:cs typeface="Arial" panose="020B0604020202020204" pitchFamily="34" charset="0"/>
              </a:rPr>
            </a:br>
            <a:r>
              <a:rPr lang="es-CO" sz="2700" b="1" dirty="0">
                <a:solidFill>
                  <a:srgbClr val="FF0000"/>
                </a:solidFill>
                <a:latin typeface="Arial" panose="020B0604020202020204" pitchFamily="34" charset="0"/>
                <a:cs typeface="Arial" panose="020B0604020202020204" pitchFamily="34" charset="0"/>
              </a:rPr>
              <a:t/>
            </a:r>
            <a:br>
              <a:rPr lang="es-CO" sz="2700" b="1" dirty="0">
                <a:solidFill>
                  <a:srgbClr val="FF0000"/>
                </a:solidFill>
                <a:latin typeface="Arial" panose="020B0604020202020204" pitchFamily="34" charset="0"/>
                <a:cs typeface="Arial" panose="020B0604020202020204" pitchFamily="34" charset="0"/>
              </a:rPr>
            </a:br>
            <a:r>
              <a:rPr lang="es-CO" sz="3100" b="1" dirty="0" smtClean="0">
                <a:solidFill>
                  <a:srgbClr val="FF0000"/>
                </a:solidFill>
                <a:latin typeface="Arial" panose="020B0604020202020204" pitchFamily="34" charset="0"/>
                <a:cs typeface="Arial" panose="020B0604020202020204" pitchFamily="34" charset="0"/>
              </a:rPr>
              <a:t>- </a:t>
            </a:r>
            <a:r>
              <a:rPr lang="es-CO" sz="3100" b="1" dirty="0">
                <a:solidFill>
                  <a:srgbClr val="FF0000"/>
                </a:solidFill>
                <a:latin typeface="Arial" panose="020B0604020202020204" pitchFamily="34" charset="0"/>
                <a:cs typeface="Arial" panose="020B0604020202020204" pitchFamily="34" charset="0"/>
              </a:rPr>
              <a:t>ATRIBUTO </a:t>
            </a:r>
            <a:r>
              <a:rPr lang="es-CO" sz="3100" b="1" dirty="0" smtClean="0">
                <a:solidFill>
                  <a:srgbClr val="FF0000"/>
                </a:solidFill>
                <a:latin typeface="Arial" panose="020B0604020202020204" pitchFamily="34" charset="0"/>
                <a:cs typeface="Arial" panose="020B0604020202020204" pitchFamily="34" charset="0"/>
              </a:rPr>
              <a:t>ALT</a:t>
            </a:r>
            <a:r>
              <a:rPr lang="es-CO" sz="3100" b="1" dirty="0" smtClean="0">
                <a:latin typeface="Arial" panose="020B0604020202020204" pitchFamily="34" charset="0"/>
                <a:cs typeface="Arial" panose="020B0604020202020204" pitchFamily="34" charset="0"/>
              </a:rPr>
              <a:t/>
            </a:r>
            <a:br>
              <a:rPr lang="es-CO" sz="3100" b="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dirty="0" smtClean="0">
                <a:latin typeface="Arial" panose="020B0604020202020204" pitchFamily="34" charset="0"/>
                <a:cs typeface="Arial" panose="020B0604020202020204" pitchFamily="34" charset="0"/>
              </a:rPr>
              <a:t>Estaremos </a:t>
            </a:r>
            <a:r>
              <a:rPr lang="es-CO" sz="3100" dirty="0">
                <a:latin typeface="Arial" panose="020B0604020202020204" pitchFamily="34" charset="0"/>
                <a:cs typeface="Arial" panose="020B0604020202020204" pitchFamily="34" charset="0"/>
              </a:rPr>
              <a:t>especificando un texto alternativo para el caso de que la imagen no cargue. Asimismo si pasamos el cursor sobre la imagen también nos aparecerá dicho texto pero sólo si utilizas Internet Explorer, si usas Chrome, Firefox </a:t>
            </a:r>
            <a:r>
              <a:rPr lang="es-CO" sz="3100" dirty="0" err="1">
                <a:latin typeface="Arial" panose="020B0604020202020204" pitchFamily="34" charset="0"/>
                <a:cs typeface="Arial" panose="020B0604020202020204" pitchFamily="34" charset="0"/>
              </a:rPr>
              <a:t>etc</a:t>
            </a:r>
            <a:r>
              <a:rPr lang="es-CO" sz="3100" dirty="0">
                <a:latin typeface="Arial" panose="020B0604020202020204" pitchFamily="34" charset="0"/>
                <a:cs typeface="Arial" panose="020B0604020202020204" pitchFamily="34" charset="0"/>
              </a:rPr>
              <a:t> entonces además tendrás que añadir el atributo </a:t>
            </a:r>
            <a:r>
              <a:rPr lang="es-CO" sz="3100" dirty="0" err="1">
                <a:latin typeface="Arial" panose="020B0604020202020204" pitchFamily="34" charset="0"/>
                <a:cs typeface="Arial" panose="020B0604020202020204" pitchFamily="34" charset="0"/>
              </a:rPr>
              <a:t>title</a:t>
            </a:r>
            <a:r>
              <a:rPr lang="es-CO" sz="3100" dirty="0">
                <a:latin typeface="Arial" panose="020B0604020202020204" pitchFamily="34" charset="0"/>
                <a:cs typeface="Arial" panose="020B0604020202020204" pitchFamily="34" charset="0"/>
              </a:rPr>
              <a:t> como en el ejemplo</a:t>
            </a:r>
            <a:r>
              <a:rPr lang="es-CO" sz="3100" dirty="0" smtClean="0">
                <a:latin typeface="Arial" panose="020B0604020202020204" pitchFamily="34" charset="0"/>
                <a:cs typeface="Arial" panose="020B0604020202020204" pitchFamily="34" charset="0"/>
              </a:rPr>
              <a:t>:</a:t>
            </a:r>
            <a:br>
              <a:rPr lang="es-CO" sz="3100"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sz="3100" b="1" i="1" dirty="0">
                <a:latin typeface="Arial" panose="020B0604020202020204" pitchFamily="34" charset="0"/>
                <a:cs typeface="Arial" panose="020B0604020202020204" pitchFamily="34" charset="0"/>
              </a:rPr>
              <a:t>&lt;</a:t>
            </a:r>
            <a:r>
              <a:rPr lang="es-CO" sz="3100" b="1" i="1" dirty="0" err="1">
                <a:latin typeface="Arial" panose="020B0604020202020204" pitchFamily="34" charset="0"/>
                <a:cs typeface="Arial" panose="020B0604020202020204" pitchFamily="34" charset="0"/>
              </a:rPr>
              <a:t>img</a:t>
            </a:r>
            <a:r>
              <a:rPr lang="es-CO" sz="3100" b="1" i="1" dirty="0">
                <a:latin typeface="Arial" panose="020B0604020202020204" pitchFamily="34" charset="0"/>
                <a:cs typeface="Arial" panose="020B0604020202020204" pitchFamily="34" charset="0"/>
              </a:rPr>
              <a:t> </a:t>
            </a:r>
            <a:r>
              <a:rPr lang="es-CO" sz="3100" b="1" i="1" dirty="0" err="1">
                <a:latin typeface="Arial" panose="020B0604020202020204" pitchFamily="34" charset="0"/>
                <a:cs typeface="Arial" panose="020B0604020202020204" pitchFamily="34" charset="0"/>
              </a:rPr>
              <a:t>src</a:t>
            </a:r>
            <a:r>
              <a:rPr lang="es-CO" sz="3100" b="1" i="1" dirty="0">
                <a:latin typeface="Arial" panose="020B0604020202020204" pitchFamily="34" charset="0"/>
                <a:cs typeface="Arial" panose="020B0604020202020204" pitchFamily="34" charset="0"/>
              </a:rPr>
              <a:t>=”URL de la imagen” </a:t>
            </a:r>
            <a:r>
              <a:rPr lang="es-CO" sz="3100" b="1" i="1" dirty="0" err="1">
                <a:latin typeface="Arial" panose="020B0604020202020204" pitchFamily="34" charset="0"/>
                <a:cs typeface="Arial" panose="020B0604020202020204" pitchFamily="34" charset="0"/>
              </a:rPr>
              <a:t>alt</a:t>
            </a:r>
            <a:r>
              <a:rPr lang="es-CO" sz="3100" b="1" i="1" dirty="0">
                <a:latin typeface="Arial" panose="020B0604020202020204" pitchFamily="34" charset="0"/>
                <a:cs typeface="Arial" panose="020B0604020202020204" pitchFamily="34" charset="0"/>
              </a:rPr>
              <a:t>=”texto alternativo” </a:t>
            </a:r>
            <a:r>
              <a:rPr lang="es-CO" sz="3100" b="1" i="1" dirty="0" err="1">
                <a:latin typeface="Arial" panose="020B0604020202020204" pitchFamily="34" charset="0"/>
                <a:cs typeface="Arial" panose="020B0604020202020204" pitchFamily="34" charset="0"/>
              </a:rPr>
              <a:t>title</a:t>
            </a:r>
            <a:r>
              <a:rPr lang="es-CO" sz="3100" b="1" i="1" dirty="0">
                <a:latin typeface="Arial" panose="020B0604020202020204" pitchFamily="34" charset="0"/>
                <a:cs typeface="Arial" panose="020B0604020202020204" pitchFamily="34" charset="0"/>
              </a:rPr>
              <a:t>=”texto alternativo</a:t>
            </a:r>
            <a:r>
              <a:rPr lang="es-CO" sz="3100" b="1" i="1" dirty="0" smtClean="0">
                <a:latin typeface="Arial" panose="020B0604020202020204" pitchFamily="34" charset="0"/>
                <a:cs typeface="Arial" panose="020B0604020202020204" pitchFamily="34" charset="0"/>
              </a:rPr>
              <a:t>”/&gt;</a:t>
            </a:r>
            <a:br>
              <a:rPr lang="es-CO" sz="3100" b="1" i="1" dirty="0" smtClean="0">
                <a:latin typeface="Arial" panose="020B0604020202020204" pitchFamily="34" charset="0"/>
                <a:cs typeface="Arial" panose="020B0604020202020204" pitchFamily="34" charset="0"/>
              </a:rPr>
            </a:br>
            <a:r>
              <a:rPr lang="es-CO" sz="3100" dirty="0">
                <a:latin typeface="Arial" panose="020B0604020202020204" pitchFamily="34" charset="0"/>
                <a:cs typeface="Arial" panose="020B0604020202020204" pitchFamily="34" charset="0"/>
              </a:rPr>
              <a:t/>
            </a:r>
            <a:br>
              <a:rPr lang="es-CO" sz="3100" dirty="0">
                <a:latin typeface="Arial" panose="020B0604020202020204" pitchFamily="34" charset="0"/>
                <a:cs typeface="Arial" panose="020B0604020202020204" pitchFamily="34" charset="0"/>
              </a:rPr>
            </a:br>
            <a:r>
              <a:rPr lang="es-CO" dirty="0"/>
              <a:t/>
            </a:r>
            <a:br>
              <a:rPr lang="es-CO" dirty="0"/>
            </a:br>
            <a:endParaRPr lang="es-CO" dirty="0"/>
          </a:p>
        </p:txBody>
      </p:sp>
    </p:spTree>
    <p:extLst>
      <p:ext uri="{BB962C8B-B14F-4D97-AF65-F5344CB8AC3E}">
        <p14:creationId xmlns:p14="http://schemas.microsoft.com/office/powerpoint/2010/main" val="36035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64" t="47420" r="10588" b="47581"/>
          <a:stretch/>
        </p:blipFill>
        <p:spPr bwMode="auto">
          <a:xfrm>
            <a:off x="107505" y="188640"/>
            <a:ext cx="8858668"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567" t="19402" r="15077" b="59833"/>
          <a:stretch/>
        </p:blipFill>
        <p:spPr bwMode="auto">
          <a:xfrm>
            <a:off x="107505" y="3933056"/>
            <a:ext cx="8858668"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866" t="35566" r="54492" b="55966"/>
          <a:stretch/>
        </p:blipFill>
        <p:spPr bwMode="auto">
          <a:xfrm>
            <a:off x="107505" y="1844824"/>
            <a:ext cx="8858668"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03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22714"/>
          </a:xfrm>
        </p:spPr>
        <p:txBody>
          <a:bodyPr>
            <a:normAutofit/>
          </a:bodyPr>
          <a:lstStyle/>
          <a:p>
            <a:pPr algn="l"/>
            <a:r>
              <a:rPr lang="es-CO" sz="2800" b="1" dirty="0" smtClean="0">
                <a:solidFill>
                  <a:srgbClr val="FF0000"/>
                </a:solidFill>
                <a:latin typeface="Arial" panose="020B0604020202020204" pitchFamily="34" charset="0"/>
                <a:cs typeface="Arial" panose="020B0604020202020204" pitchFamily="34" charset="0"/>
              </a:rPr>
              <a:t>- ATRIBUTOS </a:t>
            </a:r>
            <a:r>
              <a:rPr lang="es-CO" sz="2800" b="1" dirty="0">
                <a:solidFill>
                  <a:srgbClr val="FF0000"/>
                </a:solidFill>
                <a:latin typeface="Arial" panose="020B0604020202020204" pitchFamily="34" charset="0"/>
                <a:cs typeface="Arial" panose="020B0604020202020204" pitchFamily="34" charset="0"/>
              </a:rPr>
              <a:t>HEIGHT Y WIDTH (ALTO Y ANCHO</a:t>
            </a:r>
            <a:r>
              <a:rPr lang="es-CO" sz="2800" b="1" dirty="0" smtClean="0">
                <a:solidFill>
                  <a:srgbClr val="FF0000"/>
                </a:solidFill>
                <a:latin typeface="Arial" panose="020B0604020202020204" pitchFamily="34" charset="0"/>
                <a:cs typeface="Arial" panose="020B0604020202020204" pitchFamily="34" charset="0"/>
              </a:rPr>
              <a:t>)</a:t>
            </a:r>
            <a:r>
              <a:rPr lang="es-CO" sz="2800" b="1" dirty="0" smtClean="0">
                <a:latin typeface="Arial" panose="020B0604020202020204" pitchFamily="34" charset="0"/>
                <a:cs typeface="Arial" panose="020B0604020202020204" pitchFamily="34" charset="0"/>
              </a:rPr>
              <a:t/>
            </a:r>
            <a:br>
              <a:rPr lang="es-CO" sz="2800" b="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Ahora puedes especificar el tamaño de la imagen, para esta ocasión usaremos los atributos </a:t>
            </a:r>
            <a:r>
              <a:rPr lang="es-CO" sz="2800" dirty="0" err="1" smtClean="0">
                <a:latin typeface="Arial" panose="020B0604020202020204" pitchFamily="34" charset="0"/>
                <a:cs typeface="Arial" panose="020B0604020202020204" pitchFamily="34" charset="0"/>
              </a:rPr>
              <a:t>width</a:t>
            </a:r>
            <a:r>
              <a:rPr lang="es-CO" sz="2800" dirty="0" smtClean="0">
                <a:latin typeface="Arial" panose="020B0604020202020204" pitchFamily="34" charset="0"/>
                <a:cs typeface="Arial" panose="020B0604020202020204" pitchFamily="34" charset="0"/>
              </a:rPr>
              <a:t> y </a:t>
            </a:r>
            <a:r>
              <a:rPr lang="es-CO" sz="2800" dirty="0" err="1" smtClean="0">
                <a:latin typeface="Arial" panose="020B0604020202020204" pitchFamily="34" charset="0"/>
                <a:cs typeface="Arial" panose="020B0604020202020204" pitchFamily="34" charset="0"/>
              </a:rPr>
              <a:t>height</a:t>
            </a:r>
            <a:r>
              <a:rPr lang="es-CO" sz="2800" dirty="0" smtClean="0">
                <a:latin typeface="Arial" panose="020B0604020202020204" pitchFamily="34" charset="0"/>
                <a:cs typeface="Arial" panose="020B0604020202020204" pitchFamily="34" charset="0"/>
              </a:rPr>
              <a:t>.</a:t>
            </a:r>
            <a:br>
              <a:rPr lang="es-CO" sz="2800"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&lt;</a:t>
            </a:r>
            <a:r>
              <a:rPr lang="es-CO" sz="2800" b="1" i="1" dirty="0" err="1">
                <a:latin typeface="Arial" panose="020B0604020202020204" pitchFamily="34" charset="0"/>
                <a:cs typeface="Arial" panose="020B0604020202020204" pitchFamily="34" charset="0"/>
              </a:rPr>
              <a:t>img</a:t>
            </a:r>
            <a:r>
              <a:rPr lang="es-CO" sz="2800" b="1" i="1" dirty="0">
                <a:latin typeface="Arial" panose="020B0604020202020204" pitchFamily="34" charset="0"/>
                <a:cs typeface="Arial" panose="020B0604020202020204" pitchFamily="34" charset="0"/>
              </a:rPr>
              <a:t> </a:t>
            </a:r>
            <a:r>
              <a:rPr lang="es-CO" sz="2800" b="1" i="1" dirty="0" err="1">
                <a:latin typeface="Arial" panose="020B0604020202020204" pitchFamily="34" charset="0"/>
                <a:cs typeface="Arial" panose="020B0604020202020204" pitchFamily="34" charset="0"/>
              </a:rPr>
              <a:t>src</a:t>
            </a:r>
            <a:r>
              <a:rPr lang="es-CO" sz="2800" b="1" i="1" dirty="0">
                <a:latin typeface="Arial" panose="020B0604020202020204" pitchFamily="34" charset="0"/>
                <a:cs typeface="Arial" panose="020B0604020202020204" pitchFamily="34" charset="0"/>
              </a:rPr>
              <a:t>=”URL de la imagen” </a:t>
            </a:r>
            <a:r>
              <a:rPr lang="es-CO" sz="2800" b="1" i="1" dirty="0" err="1">
                <a:latin typeface="Arial" panose="020B0604020202020204" pitchFamily="34" charset="0"/>
                <a:cs typeface="Arial" panose="020B0604020202020204" pitchFamily="34" charset="0"/>
              </a:rPr>
              <a:t>width</a:t>
            </a:r>
            <a:r>
              <a:rPr lang="es-CO" sz="2800" b="1" i="1" dirty="0">
                <a:latin typeface="Arial" panose="020B0604020202020204" pitchFamily="34" charset="0"/>
                <a:cs typeface="Arial" panose="020B0604020202020204" pitchFamily="34" charset="0"/>
              </a:rPr>
              <a:t>=”250” </a:t>
            </a:r>
            <a:r>
              <a:rPr lang="es-CO" sz="2800" b="1" i="1" dirty="0" err="1">
                <a:latin typeface="Arial" panose="020B0604020202020204" pitchFamily="34" charset="0"/>
                <a:cs typeface="Arial" panose="020B0604020202020204" pitchFamily="34" charset="0"/>
              </a:rPr>
              <a:t>height</a:t>
            </a:r>
            <a:r>
              <a:rPr lang="es-CO" sz="2800" b="1" i="1" dirty="0">
                <a:latin typeface="Arial" panose="020B0604020202020204" pitchFamily="34" charset="0"/>
                <a:cs typeface="Arial" panose="020B0604020202020204" pitchFamily="34" charset="0"/>
              </a:rPr>
              <a:t>=”80</a:t>
            </a:r>
            <a:r>
              <a:rPr lang="es-CO" sz="2800" b="1" i="1" dirty="0" smtClean="0">
                <a:latin typeface="Arial" panose="020B0604020202020204" pitchFamily="34" charset="0"/>
                <a:cs typeface="Arial" panose="020B0604020202020204" pitchFamily="34" charset="0"/>
              </a:rPr>
              <a:t>”/&gt;</a:t>
            </a:r>
            <a:br>
              <a:rPr lang="es-CO" sz="2800" b="1" i="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La imagen que aparezca tendrá 250 pixeles de ancho por 80 pixeles de alto.</a:t>
            </a:r>
            <a:r>
              <a:rPr lang="es-CO" sz="2800" b="1" dirty="0">
                <a:latin typeface="Arial" panose="020B0604020202020204" pitchFamily="34" charset="0"/>
                <a:cs typeface="Arial" panose="020B0604020202020204" pitchFamily="34" charset="0"/>
              </a:rPr>
              <a:t> </a:t>
            </a:r>
            <a:r>
              <a:rPr lang="es-CO" dirty="0"/>
              <a:t/>
            </a:r>
            <a:br>
              <a:rPr lang="es-CO" dirty="0"/>
            </a:br>
            <a:endParaRPr lang="es-CO" dirty="0"/>
          </a:p>
        </p:txBody>
      </p:sp>
    </p:spTree>
    <p:extLst>
      <p:ext uri="{BB962C8B-B14F-4D97-AF65-F5344CB8AC3E}">
        <p14:creationId xmlns:p14="http://schemas.microsoft.com/office/powerpoint/2010/main" val="337156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49" t="45040" r="47339" b="52182"/>
          <a:stretch/>
        </p:blipFill>
        <p:spPr bwMode="auto">
          <a:xfrm>
            <a:off x="439300" y="352095"/>
            <a:ext cx="8280920" cy="722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59" t="16193" r="-3260" b="19413"/>
          <a:stretch/>
        </p:blipFill>
        <p:spPr bwMode="auto">
          <a:xfrm>
            <a:off x="189771" y="2132856"/>
            <a:ext cx="8779977" cy="304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09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4722"/>
          </a:xfrm>
        </p:spPr>
        <p:txBody>
          <a:bodyPr>
            <a:noAutofit/>
          </a:bodyPr>
          <a:lstStyle/>
          <a:p>
            <a:pPr algn="l"/>
            <a:r>
              <a:rPr lang="es-CO" sz="2800" b="1" dirty="0">
                <a:solidFill>
                  <a:srgbClr val="FF0000"/>
                </a:solidFill>
                <a:latin typeface="Arial" panose="020B0604020202020204" pitchFamily="34" charset="0"/>
                <a:cs typeface="Arial" panose="020B0604020202020204" pitchFamily="34" charset="0"/>
              </a:rPr>
              <a:t>-</a:t>
            </a:r>
            <a:r>
              <a:rPr lang="es-CO" sz="2800" b="1" dirty="0" smtClean="0">
                <a:solidFill>
                  <a:srgbClr val="FF0000"/>
                </a:solidFill>
                <a:latin typeface="Arial" panose="020B0604020202020204" pitchFamily="34" charset="0"/>
                <a:cs typeface="Arial" panose="020B0604020202020204" pitchFamily="34" charset="0"/>
              </a:rPr>
              <a:t> </a:t>
            </a:r>
            <a:r>
              <a:rPr lang="es-CO" sz="2800" b="1" dirty="0">
                <a:solidFill>
                  <a:srgbClr val="FF0000"/>
                </a:solidFill>
                <a:latin typeface="Arial" panose="020B0604020202020204" pitchFamily="34" charset="0"/>
                <a:cs typeface="Arial" panose="020B0604020202020204" pitchFamily="34" charset="0"/>
              </a:rPr>
              <a:t>ENLACE EN UNA </a:t>
            </a:r>
            <a:r>
              <a:rPr lang="es-CO" sz="2800" b="1" dirty="0" smtClean="0">
                <a:solidFill>
                  <a:srgbClr val="FF0000"/>
                </a:solidFill>
                <a:latin typeface="Arial" panose="020B0604020202020204" pitchFamily="34" charset="0"/>
                <a:cs typeface="Arial" panose="020B0604020202020204" pitchFamily="34" charset="0"/>
              </a:rPr>
              <a:t>IMAGEN</a:t>
            </a:r>
            <a:r>
              <a:rPr lang="es-CO" sz="2800" b="1" dirty="0" smtClean="0">
                <a:latin typeface="Arial" panose="020B0604020202020204" pitchFamily="34" charset="0"/>
                <a:cs typeface="Arial" panose="020B0604020202020204" pitchFamily="34" charset="0"/>
              </a:rPr>
              <a:t/>
            </a:r>
            <a:br>
              <a:rPr lang="es-CO" sz="2800" b="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Para hacer que una imagen sea también un enlace, inserta una etiqueta de imagen dentro de la etiqueta hiperenlace &lt;a&gt;&lt;/a&gt;. Aquí hay un ejemplo</a:t>
            </a:r>
            <a:r>
              <a:rPr lang="es-CO" sz="2800" dirty="0" smtClean="0">
                <a:latin typeface="Arial" panose="020B0604020202020204" pitchFamily="34" charset="0"/>
                <a:cs typeface="Arial" panose="020B0604020202020204" pitchFamily="34" charset="0"/>
              </a:rPr>
              <a:t>:</a:t>
            </a:r>
            <a:br>
              <a:rPr lang="es-CO" sz="2800"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&lt;a </a:t>
            </a:r>
            <a:r>
              <a:rPr lang="es-CO" sz="2800" b="1" i="1" dirty="0" err="1">
                <a:latin typeface="Arial" panose="020B0604020202020204" pitchFamily="34" charset="0"/>
                <a:cs typeface="Arial" panose="020B0604020202020204" pitchFamily="34" charset="0"/>
              </a:rPr>
              <a:t>href</a:t>
            </a:r>
            <a:r>
              <a:rPr lang="es-CO" sz="2800" b="1" i="1" dirty="0">
                <a:latin typeface="Arial" panose="020B0604020202020204" pitchFamily="34" charset="0"/>
                <a:cs typeface="Arial" panose="020B0604020202020204" pitchFamily="34" charset="0"/>
              </a:rPr>
              <a:t>="https://www.lawebera.es/"&gt;</a:t>
            </a: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   &lt;</a:t>
            </a:r>
            <a:r>
              <a:rPr lang="es-CO" sz="2800" b="1" i="1" dirty="0" err="1">
                <a:latin typeface="Arial" panose="020B0604020202020204" pitchFamily="34" charset="0"/>
                <a:cs typeface="Arial" panose="020B0604020202020204" pitchFamily="34" charset="0"/>
              </a:rPr>
              <a:t>img</a:t>
            </a:r>
            <a:r>
              <a:rPr lang="es-CO" sz="2800" b="1" i="1" dirty="0">
                <a:latin typeface="Arial" panose="020B0604020202020204" pitchFamily="34" charset="0"/>
                <a:cs typeface="Arial" panose="020B0604020202020204" pitchFamily="34" charset="0"/>
              </a:rPr>
              <a:t> </a:t>
            </a:r>
            <a:r>
              <a:rPr lang="es-CO" sz="2800" b="1" i="1" dirty="0" err="1">
                <a:latin typeface="Arial" panose="020B0604020202020204" pitchFamily="34" charset="0"/>
                <a:cs typeface="Arial" panose="020B0604020202020204" pitchFamily="34" charset="0"/>
              </a:rPr>
              <a:t>src</a:t>
            </a:r>
            <a:r>
              <a:rPr lang="es-CO" sz="2800" b="1" i="1" dirty="0">
                <a:latin typeface="Arial" panose="020B0604020202020204" pitchFamily="34" charset="0"/>
                <a:cs typeface="Arial" panose="020B0604020202020204" pitchFamily="34" charset="0"/>
              </a:rPr>
              <a:t>="/carpeta/archivo.png" /&gt;</a:t>
            </a: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s-CO" sz="2800" b="1" i="1" dirty="0">
                <a:latin typeface="Arial" panose="020B0604020202020204" pitchFamily="34" charset="0"/>
                <a:cs typeface="Arial" panose="020B0604020202020204" pitchFamily="34" charset="0"/>
              </a:rPr>
              <a:t>&lt;/a</a:t>
            </a:r>
            <a:r>
              <a:rPr lang="es-CO" sz="2800" b="1" i="1" dirty="0" smtClean="0">
                <a:latin typeface="Arial" panose="020B0604020202020204" pitchFamily="34" charset="0"/>
                <a:cs typeface="Arial" panose="020B0604020202020204" pitchFamily="34" charset="0"/>
              </a:rPr>
              <a:t>&gt;</a:t>
            </a:r>
            <a:br>
              <a:rPr lang="es-CO" sz="2800" b="1" i="1"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n-US" sz="2800" dirty="0" err="1">
                <a:latin typeface="Arial" panose="020B0604020202020204" pitchFamily="34" charset="0"/>
                <a:cs typeface="Arial" panose="020B0604020202020204" pitchFamily="34" charset="0"/>
              </a:rPr>
              <a:t>Otro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ejemplo</a:t>
            </a:r>
            <a:r>
              <a:rPr lang="en-US" sz="2800" dirty="0" smtClean="0">
                <a:latin typeface="Arial" panose="020B0604020202020204" pitchFamily="34" charset="0"/>
                <a:cs typeface="Arial" panose="020B0604020202020204" pitchFamily="34" charset="0"/>
              </a:rPr>
              <a:t>:</a:t>
            </a:r>
            <a:br>
              <a:rPr lang="en-US" sz="2800" dirty="0" smtClean="0">
                <a:latin typeface="Arial" panose="020B0604020202020204" pitchFamily="34" charset="0"/>
                <a:cs typeface="Arial" panose="020B0604020202020204" pitchFamily="34" charset="0"/>
              </a:rPr>
            </a:br>
            <a:r>
              <a:rPr lang="es-CO" sz="2800" dirty="0">
                <a:latin typeface="Arial" panose="020B0604020202020204" pitchFamily="34" charset="0"/>
                <a:cs typeface="Arial" panose="020B0604020202020204" pitchFamily="34" charset="0"/>
              </a:rPr>
              <a:t/>
            </a:r>
            <a:br>
              <a:rPr lang="es-CO" sz="2800" dirty="0">
                <a:latin typeface="Arial" panose="020B0604020202020204" pitchFamily="34" charset="0"/>
                <a:cs typeface="Arial" panose="020B0604020202020204" pitchFamily="34" charset="0"/>
              </a:rPr>
            </a:br>
            <a:r>
              <a:rPr lang="en-US" sz="2800" b="1" i="1" dirty="0">
                <a:latin typeface="Arial" panose="020B0604020202020204" pitchFamily="34" charset="0"/>
                <a:cs typeface="Arial" panose="020B0604020202020204" pitchFamily="34" charset="0"/>
              </a:rPr>
              <a:t>&lt;a </a:t>
            </a:r>
            <a:r>
              <a:rPr lang="en-US" sz="2800" b="1" i="1" dirty="0" err="1">
                <a:latin typeface="Arial" panose="020B0604020202020204" pitchFamily="34" charset="0"/>
                <a:cs typeface="Arial" panose="020B0604020202020204" pitchFamily="34" charset="0"/>
              </a:rPr>
              <a:t>href</a:t>
            </a:r>
            <a:r>
              <a:rPr lang="en-US" sz="2800" b="1" i="1" dirty="0">
                <a:latin typeface="Arial" panose="020B0604020202020204" pitchFamily="34" charset="0"/>
                <a:cs typeface="Arial" panose="020B0604020202020204" pitchFamily="34" charset="0"/>
              </a:rPr>
              <a:t>="</a:t>
            </a:r>
            <a:r>
              <a:rPr lang="en-US" sz="2800" b="1" i="1" dirty="0" err="1">
                <a:latin typeface="Arial" panose="020B0604020202020204" pitchFamily="34" charset="0"/>
                <a:cs typeface="Arial" panose="020B0604020202020204" pitchFamily="34" charset="0"/>
              </a:rPr>
              <a:t>carpeta</a:t>
            </a:r>
            <a:r>
              <a:rPr lang="en-US" sz="2800" b="1" i="1" dirty="0">
                <a:latin typeface="Arial" panose="020B0604020202020204" pitchFamily="34" charset="0"/>
                <a:cs typeface="Arial" panose="020B0604020202020204" pitchFamily="34" charset="0"/>
              </a:rPr>
              <a:t>/web.html"&gt;&lt;</a:t>
            </a:r>
            <a:r>
              <a:rPr lang="en-US" sz="2800" b="1" i="1" dirty="0" err="1">
                <a:latin typeface="Arial" panose="020B0604020202020204" pitchFamily="34" charset="0"/>
                <a:cs typeface="Arial" panose="020B0604020202020204" pitchFamily="34" charset="0"/>
              </a:rPr>
              <a:t>img</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src</a:t>
            </a:r>
            <a:r>
              <a:rPr lang="en-US" sz="2800" b="1" i="1" dirty="0">
                <a:latin typeface="Arial" panose="020B0604020202020204" pitchFamily="34" charset="0"/>
                <a:cs typeface="Arial" panose="020B0604020202020204" pitchFamily="34" charset="0"/>
              </a:rPr>
              <a:t>="archivo.png"&gt;&lt;/a&gt;</a:t>
            </a:r>
            <a:endParaRPr lang="es-CO"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224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36" t="48214" r="11709" b="45644"/>
          <a:stretch/>
        </p:blipFill>
        <p:spPr bwMode="auto">
          <a:xfrm>
            <a:off x="179512" y="332656"/>
            <a:ext cx="8712968"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72" t="10511" r="-5507" b="6724"/>
          <a:stretch/>
        </p:blipFill>
        <p:spPr bwMode="auto">
          <a:xfrm>
            <a:off x="1865167" y="1412776"/>
            <a:ext cx="5341657"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208"/>
          <a:stretch/>
        </p:blipFill>
        <p:spPr bwMode="auto">
          <a:xfrm>
            <a:off x="1939353" y="3861048"/>
            <a:ext cx="5193286" cy="277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68870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rtoné">
  <a:themeElements>
    <a:clrScheme name="Cartoné">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Cartoné">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artoné">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188</TotalTime>
  <Words>271</Words>
  <Application>Microsoft Office PowerPoint</Application>
  <PresentationFormat>Presentación en pantalla (4:3)</PresentationFormat>
  <Paragraphs>37</Paragraphs>
  <Slides>25</Slides>
  <Notes>0</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Cartoné</vt:lpstr>
      <vt:lpstr>INSETAR IMÁGENES EN HTML </vt:lpstr>
      <vt:lpstr>- ETIQUETA &lt;IMG /&gt; Y ATRIBUTO SRC  Esto se usa para insertar imágenes en nuestra página web. Los tipos de imágenes que se recomiendan son: (.jpg, .png, .gif). Ejemplos:  &lt;img src="imagenes/perro.jpg"&gt;  &lt;img src="https://www.example.com/images/perro.jpg"&gt;</vt:lpstr>
      <vt:lpstr>Presentación de PowerPoint</vt:lpstr>
      <vt:lpstr>     - ATRIBUTO ALT  Estaremos especificando un texto alternativo para el caso de que la imagen no cargue. Asimismo si pasamos el cursor sobre la imagen también nos aparecerá dicho texto pero sólo si utilizas Internet Explorer, si usas Chrome, Firefox etc entonces además tendrás que añadir el atributo title como en el ejemplo:  &lt;img src=”URL de la imagen” alt=”texto alternativo” title=”texto alternativo”/&gt;   </vt:lpstr>
      <vt:lpstr>Presentación de PowerPoint</vt:lpstr>
      <vt:lpstr>- ATRIBUTOS HEIGHT Y WIDTH (ALTO Y ANCHO)  Ahora puedes especificar el tamaño de la imagen, para esta ocasión usaremos los atributos width y height.  &lt;img src=”URL de la imagen” width=”250” height=”80”/&gt;  La imagen que aparezca tendrá 250 pixeles de ancho por 80 pixeles de alto.  </vt:lpstr>
      <vt:lpstr>Presentación de PowerPoint</vt:lpstr>
      <vt:lpstr>- ENLACE EN UNA IMAGEN  Para hacer que una imagen sea también un enlace, inserta una etiqueta de imagen dentro de la etiqueta hiperenlace &lt;a&gt;&lt;/a&gt;. Aquí hay un ejemplo:  &lt;a href="https://www.lawebera.es/"&gt;    &lt;img src="/carpeta/archivo.png" /&gt; &lt;/a&gt;  Otro ejemplo:  &lt;a href="carpeta/web.html"&gt;&lt;img src="archivo.png"&gt;&lt;/a&gt;</vt:lpstr>
      <vt:lpstr>Presentación de PowerPoint</vt:lpstr>
      <vt:lpstr>- IMAGEN DE FONDO  Para poner una imagen de fondo con HTML es necesario agregar el atributo background al tag &lt;body&gt; y hacer referencia a una imagen. Ejemplo:  &lt;body background="fondo.jpg"&gt; </vt:lpstr>
      <vt:lpstr>Presentación de PowerPoint</vt:lpstr>
      <vt:lpstr>     - AÑADIR UN FAVICON A TU WEB  Los favicon son pequeñas imágenes personalizadas que aparecen en la barra de direcciones del navegador y al lado de las páginas en favoritos. El siguiente código lo debes colocar en la parte de &lt;head&gt; para que apareza tu favicon: &lt;link rel="shortcut icon" href="http://www.miweb.com/favicon.ico"&gt;  En internet tenemos muchas herramientas online para realizar estas imágenes. Entre ellos están: http://tools.dynamicdrive.com/favicon/ http://www.faviconico.org/   </vt:lpstr>
      <vt:lpstr>Presentación de PowerPoint</vt:lpstr>
      <vt:lpstr>    - POSICION DE LA IMAGEN  Se refiere al posicionamiento de una imagen en una página web, puede ser relativo o absoluto, también se desplaza dependiendo de los valores que le coloquemos a top, right, bottom o left. Ejemplo: &lt;img src="images/1.jpg“ style=“position:absolute;top:100px;right:30px;bottom:50px;left:70px”/&gt;     </vt:lpstr>
      <vt:lpstr>Presentación de PowerPoint</vt:lpstr>
      <vt:lpstr>       - POSICION DE LA IMAGEN RESPECTO AL TEXTO  Ejemplos: &lt;img src="images/1.jpg“ align=“top” /&gt;  Alinea el texto con la parte superior de la imagen. &lt;img src="images/1.jpg“ align=“middle” /&gt; Alinea el texto con la parte central de la imagen. &lt;img src="images/1.jpg“ align=“bottom” /&gt; Alinea el texto con la parte inferior de la imagen. &lt;img src="images/1.jpg“ align=“left” /&gt; Alinea la imagen a la izquierda de la página forzando la colocación del texto en la parte derecha y arriba. &lt;img src="images/1.jpg“ align=“right” /&gt; Alinea la imagen en la derecha de la página.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INSETAR IMÁGENES EN HTML</dc:title>
  <dc:creator>JuanseGM</dc:creator>
  <cp:lastModifiedBy>JuanseGM</cp:lastModifiedBy>
  <cp:revision>55</cp:revision>
  <dcterms:created xsi:type="dcterms:W3CDTF">2019-05-22T04:11:58Z</dcterms:created>
  <dcterms:modified xsi:type="dcterms:W3CDTF">2019-05-29T03:36:44Z</dcterms:modified>
</cp:coreProperties>
</file>